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67" r:id="rId4"/>
    <p:sldId id="268" r:id="rId5"/>
    <p:sldId id="282" r:id="rId6"/>
    <p:sldId id="291" r:id="rId7"/>
    <p:sldId id="283" r:id="rId8"/>
    <p:sldId id="292" r:id="rId9"/>
    <p:sldId id="284" r:id="rId10"/>
    <p:sldId id="257" r:id="rId11"/>
    <p:sldId id="259" r:id="rId12"/>
    <p:sldId id="262" r:id="rId13"/>
    <p:sldId id="261" r:id="rId14"/>
    <p:sldId id="265" r:id="rId15"/>
    <p:sldId id="264" r:id="rId16"/>
    <p:sldId id="273" r:id="rId17"/>
    <p:sldId id="285" r:id="rId18"/>
    <p:sldId id="288" r:id="rId19"/>
    <p:sldId id="286" r:id="rId20"/>
    <p:sldId id="289" r:id="rId21"/>
    <p:sldId id="287" r:id="rId22"/>
    <p:sldId id="274" r:id="rId23"/>
    <p:sldId id="275" r:id="rId24"/>
    <p:sldId id="276" r:id="rId25"/>
    <p:sldId id="277" r:id="rId26"/>
    <p:sldId id="278" r:id="rId27"/>
    <p:sldId id="279" r:id="rId28"/>
    <p:sldId id="280" r:id="rId29"/>
    <p:sldId id="281"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0DC268-857D-4159-BA52-3C8524CAA46E}" v="1085" dt="2023-10-12T20:52:01.469"/>
    <p1510:client id="{984A958C-B055-C489-AF01-FD1F5C1DA17C}" v="209" dt="2023-10-14T14:49:46.8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microsoft.com/office/2015/10/relationships/revisionInfo" Target="revisionInfo.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203D21-D67A-4D57-8767-3261F2EFEE69}" type="doc">
      <dgm:prSet loTypeId="urn:microsoft.com/office/officeart/2016/7/layout/ChevronBlockProcess" loCatId="process" qsTypeId="urn:microsoft.com/office/officeart/2005/8/quickstyle/simple1" qsCatId="simple" csTypeId="urn:microsoft.com/office/officeart/2005/8/colors/accent6_2" csCatId="accent6" phldr="1"/>
      <dgm:spPr/>
      <dgm:t>
        <a:bodyPr/>
        <a:lstStyle/>
        <a:p>
          <a:endParaRPr lang="en-US"/>
        </a:p>
      </dgm:t>
    </dgm:pt>
    <dgm:pt modelId="{1F832BB7-253C-4288-9059-E90F92BE59B2}">
      <dgm:prSet/>
      <dgm:spPr/>
      <dgm:t>
        <a:bodyPr/>
        <a:lstStyle/>
        <a:p>
          <a:r>
            <a:rPr lang="en-US"/>
            <a:t>WHO?</a:t>
          </a:r>
        </a:p>
      </dgm:t>
    </dgm:pt>
    <dgm:pt modelId="{BFCA8ACE-9D87-4894-96E3-66A2257059DA}" type="parTrans" cxnId="{B7F796B6-E2F1-4FA0-9BC0-85C312FA4D69}">
      <dgm:prSet/>
      <dgm:spPr/>
      <dgm:t>
        <a:bodyPr/>
        <a:lstStyle/>
        <a:p>
          <a:endParaRPr lang="en-US"/>
        </a:p>
      </dgm:t>
    </dgm:pt>
    <dgm:pt modelId="{63ACDA28-E74F-4F10-BC90-DC9B2D04DDD8}" type="sibTrans" cxnId="{B7F796B6-E2F1-4FA0-9BC0-85C312FA4D69}">
      <dgm:prSet/>
      <dgm:spPr/>
      <dgm:t>
        <a:bodyPr/>
        <a:lstStyle/>
        <a:p>
          <a:endParaRPr lang="en-US"/>
        </a:p>
      </dgm:t>
    </dgm:pt>
    <dgm:pt modelId="{2B20994C-233D-4D9D-986D-2A14F07E4556}">
      <dgm:prSet/>
      <dgm:spPr/>
      <dgm:t>
        <a:bodyPr/>
        <a:lstStyle/>
        <a:p>
          <a:pPr>
            <a:buNone/>
          </a:pPr>
          <a:r>
            <a:rPr lang="en-US" dirty="0"/>
            <a:t>Who are the key players?</a:t>
          </a:r>
        </a:p>
        <a:p>
          <a:pPr>
            <a:buNone/>
          </a:pPr>
          <a:r>
            <a:rPr lang="en-US" dirty="0"/>
            <a:t>Professional gamers, casual gamers, and new gamers.</a:t>
          </a:r>
        </a:p>
      </dgm:t>
    </dgm:pt>
    <dgm:pt modelId="{BB087594-0D26-483E-94B9-7397C75638B4}" type="parTrans" cxnId="{A94A9F83-6881-41C0-845B-D81C9BF5B3A3}">
      <dgm:prSet/>
      <dgm:spPr/>
      <dgm:t>
        <a:bodyPr/>
        <a:lstStyle/>
        <a:p>
          <a:endParaRPr lang="en-US"/>
        </a:p>
      </dgm:t>
    </dgm:pt>
    <dgm:pt modelId="{81D592CC-436D-437A-A8F5-18AFE1F7DF5B}" type="sibTrans" cxnId="{A94A9F83-6881-41C0-845B-D81C9BF5B3A3}">
      <dgm:prSet/>
      <dgm:spPr/>
      <dgm:t>
        <a:bodyPr/>
        <a:lstStyle/>
        <a:p>
          <a:endParaRPr lang="en-US"/>
        </a:p>
      </dgm:t>
    </dgm:pt>
    <dgm:pt modelId="{3F56A822-5A8F-4302-B7F1-36B7CAE35BA9}">
      <dgm:prSet/>
      <dgm:spPr/>
      <dgm:t>
        <a:bodyPr/>
        <a:lstStyle/>
        <a:p>
          <a:r>
            <a:rPr lang="en-US"/>
            <a:t>WHAT?</a:t>
          </a:r>
        </a:p>
      </dgm:t>
    </dgm:pt>
    <dgm:pt modelId="{0DD010C3-E1EF-4634-8408-D87BDE5C11F7}" type="parTrans" cxnId="{C92BC703-5CB7-4DB9-BABC-A68C8278783E}">
      <dgm:prSet/>
      <dgm:spPr/>
      <dgm:t>
        <a:bodyPr/>
        <a:lstStyle/>
        <a:p>
          <a:endParaRPr lang="en-US"/>
        </a:p>
      </dgm:t>
    </dgm:pt>
    <dgm:pt modelId="{95BAB6E8-7633-4686-A895-86284455EDE6}" type="sibTrans" cxnId="{C92BC703-5CB7-4DB9-BABC-A68C8278783E}">
      <dgm:prSet/>
      <dgm:spPr/>
      <dgm:t>
        <a:bodyPr/>
        <a:lstStyle/>
        <a:p>
          <a:endParaRPr lang="en-US"/>
        </a:p>
      </dgm:t>
    </dgm:pt>
    <dgm:pt modelId="{68D47941-DD15-461A-9DE3-EF32D71E520C}">
      <dgm:prSet/>
      <dgm:spPr/>
      <dgm:t>
        <a:bodyPr/>
        <a:lstStyle/>
        <a:p>
          <a:r>
            <a:rPr lang="en-US" dirty="0"/>
            <a:t>What can players do? </a:t>
          </a:r>
        </a:p>
        <a:p>
          <a:r>
            <a:rPr lang="en-US" dirty="0"/>
            <a:t>Learn about the game, learn the controls, submit strategies and tips.</a:t>
          </a:r>
        </a:p>
        <a:p>
          <a:endParaRPr lang="en-US" dirty="0"/>
        </a:p>
      </dgm:t>
    </dgm:pt>
    <dgm:pt modelId="{FFD80F4A-1534-472A-BC6B-E3EFE7C449F8}" type="parTrans" cxnId="{692E97D7-F2B5-4167-BE33-00E4CEEDFDA4}">
      <dgm:prSet/>
      <dgm:spPr/>
      <dgm:t>
        <a:bodyPr/>
        <a:lstStyle/>
        <a:p>
          <a:endParaRPr lang="en-US"/>
        </a:p>
      </dgm:t>
    </dgm:pt>
    <dgm:pt modelId="{AC5FFC47-DB41-4177-8700-260D4633E075}" type="sibTrans" cxnId="{692E97D7-F2B5-4167-BE33-00E4CEEDFDA4}">
      <dgm:prSet/>
      <dgm:spPr/>
      <dgm:t>
        <a:bodyPr/>
        <a:lstStyle/>
        <a:p>
          <a:endParaRPr lang="en-US"/>
        </a:p>
      </dgm:t>
    </dgm:pt>
    <dgm:pt modelId="{B0DC7202-5420-4B5D-8CB4-986F51FFEE9A}">
      <dgm:prSet/>
      <dgm:spPr/>
      <dgm:t>
        <a:bodyPr/>
        <a:lstStyle/>
        <a:p>
          <a:r>
            <a:rPr lang="en-US" dirty="0"/>
            <a:t>What will the solution do?</a:t>
          </a:r>
        </a:p>
        <a:p>
          <a:r>
            <a:rPr lang="en-US" dirty="0"/>
            <a:t>Create a community, teach new gamers.</a:t>
          </a:r>
        </a:p>
      </dgm:t>
    </dgm:pt>
    <dgm:pt modelId="{D89D79EF-ACB6-477F-8216-6476C6C1BC47}" type="parTrans" cxnId="{9BEE20CC-3AFA-4C55-810C-B6B469D61B5C}">
      <dgm:prSet/>
      <dgm:spPr/>
      <dgm:t>
        <a:bodyPr/>
        <a:lstStyle/>
        <a:p>
          <a:endParaRPr lang="en-US"/>
        </a:p>
      </dgm:t>
    </dgm:pt>
    <dgm:pt modelId="{0AC3798F-F501-485B-8CDC-0329DD3E13E7}" type="sibTrans" cxnId="{9BEE20CC-3AFA-4C55-810C-B6B469D61B5C}">
      <dgm:prSet/>
      <dgm:spPr/>
      <dgm:t>
        <a:bodyPr/>
        <a:lstStyle/>
        <a:p>
          <a:endParaRPr lang="en-US"/>
        </a:p>
      </dgm:t>
    </dgm:pt>
    <dgm:pt modelId="{533F4744-8AB6-4363-9D22-EF44A2E5E9C5}">
      <dgm:prSet/>
      <dgm:spPr/>
      <dgm:t>
        <a:bodyPr/>
        <a:lstStyle/>
        <a:p>
          <a:r>
            <a:rPr lang="en-US"/>
            <a:t>HOW?</a:t>
          </a:r>
        </a:p>
      </dgm:t>
    </dgm:pt>
    <dgm:pt modelId="{48442E8F-33A0-4429-A368-3EA4570B298A}" type="parTrans" cxnId="{C7A7F45A-C82B-4391-84D2-13E2189E1192}">
      <dgm:prSet/>
      <dgm:spPr/>
      <dgm:t>
        <a:bodyPr/>
        <a:lstStyle/>
        <a:p>
          <a:endParaRPr lang="en-US"/>
        </a:p>
      </dgm:t>
    </dgm:pt>
    <dgm:pt modelId="{FE1875C0-3D98-4DEF-AC44-7DF872B78E5F}" type="sibTrans" cxnId="{C7A7F45A-C82B-4391-84D2-13E2189E1192}">
      <dgm:prSet/>
      <dgm:spPr/>
      <dgm:t>
        <a:bodyPr/>
        <a:lstStyle/>
        <a:p>
          <a:endParaRPr lang="en-US"/>
        </a:p>
      </dgm:t>
    </dgm:pt>
    <dgm:pt modelId="{4A9F5B85-E7B4-43EF-9A94-E4FAFEF445B6}">
      <dgm:prSet/>
      <dgm:spPr/>
      <dgm:t>
        <a:bodyPr/>
        <a:lstStyle/>
        <a:p>
          <a:r>
            <a:rPr lang="en-US" dirty="0"/>
            <a:t>How long does the solution last?</a:t>
          </a:r>
        </a:p>
        <a:p>
          <a:r>
            <a:rPr lang="en-US" dirty="0"/>
            <a:t>Until fighting games are irrelevant.</a:t>
          </a:r>
        </a:p>
      </dgm:t>
    </dgm:pt>
    <dgm:pt modelId="{3D8C8432-90DE-4A4D-8284-A7AB842B1E7C}" type="parTrans" cxnId="{99964A82-B684-4276-9471-CFF94E7DE12E}">
      <dgm:prSet/>
      <dgm:spPr/>
      <dgm:t>
        <a:bodyPr/>
        <a:lstStyle/>
        <a:p>
          <a:endParaRPr lang="en-US"/>
        </a:p>
      </dgm:t>
    </dgm:pt>
    <dgm:pt modelId="{48A678A3-C00F-445E-AACB-424CE82995D2}" type="sibTrans" cxnId="{99964A82-B684-4276-9471-CFF94E7DE12E}">
      <dgm:prSet/>
      <dgm:spPr/>
      <dgm:t>
        <a:bodyPr/>
        <a:lstStyle/>
        <a:p>
          <a:endParaRPr lang="en-US"/>
        </a:p>
      </dgm:t>
    </dgm:pt>
    <dgm:pt modelId="{9697F459-FB3D-4BFC-BFE8-08F1307F7348}">
      <dgm:prSet/>
      <dgm:spPr/>
      <dgm:t>
        <a:bodyPr/>
        <a:lstStyle/>
        <a:p>
          <a:r>
            <a:rPr lang="en-US" dirty="0"/>
            <a:t>How many resources will the solution use? </a:t>
          </a:r>
        </a:p>
        <a:p>
          <a:r>
            <a:rPr lang="en-US" dirty="0"/>
            <a:t>One server if we plan to host it. People are our resource.</a:t>
          </a:r>
        </a:p>
      </dgm:t>
    </dgm:pt>
    <dgm:pt modelId="{62A12FA1-FA45-4D40-9976-CDD504DC45C0}" type="parTrans" cxnId="{B6084229-45AB-44E0-BB18-36A2E73D3387}">
      <dgm:prSet/>
      <dgm:spPr/>
      <dgm:t>
        <a:bodyPr/>
        <a:lstStyle/>
        <a:p>
          <a:endParaRPr lang="en-US"/>
        </a:p>
      </dgm:t>
    </dgm:pt>
    <dgm:pt modelId="{450E5A23-5DF1-4539-A738-2329B68B21EF}" type="sibTrans" cxnId="{B6084229-45AB-44E0-BB18-36A2E73D3387}">
      <dgm:prSet/>
      <dgm:spPr/>
      <dgm:t>
        <a:bodyPr/>
        <a:lstStyle/>
        <a:p>
          <a:endParaRPr lang="en-US"/>
        </a:p>
      </dgm:t>
    </dgm:pt>
    <dgm:pt modelId="{939CC9CD-2AE5-4D02-9327-A425CC043EA9}">
      <dgm:prSet/>
      <dgm:spPr/>
      <dgm:t>
        <a:bodyPr/>
        <a:lstStyle/>
        <a:p>
          <a:r>
            <a:rPr lang="en-US" dirty="0"/>
            <a:t>How will the solution behave?</a:t>
          </a:r>
        </a:p>
        <a:p>
          <a:r>
            <a:rPr lang="en-US" dirty="0"/>
            <a:t>Pro gamers will submit the controls and strategies and the casual and new gamers will consume the information.</a:t>
          </a:r>
        </a:p>
      </dgm:t>
    </dgm:pt>
    <dgm:pt modelId="{843E2726-27C0-4EA8-9975-F25DD7A49AF8}" type="parTrans" cxnId="{30B02BC5-DFA8-4539-B6E4-47D2FFC9EC5F}">
      <dgm:prSet/>
      <dgm:spPr/>
      <dgm:t>
        <a:bodyPr/>
        <a:lstStyle/>
        <a:p>
          <a:endParaRPr lang="en-US"/>
        </a:p>
      </dgm:t>
    </dgm:pt>
    <dgm:pt modelId="{642F2600-9F4E-4607-BC6E-1E58B9952785}" type="sibTrans" cxnId="{30B02BC5-DFA8-4539-B6E4-47D2FFC9EC5F}">
      <dgm:prSet/>
      <dgm:spPr/>
      <dgm:t>
        <a:bodyPr/>
        <a:lstStyle/>
        <a:p>
          <a:endParaRPr lang="en-US"/>
        </a:p>
      </dgm:t>
    </dgm:pt>
    <dgm:pt modelId="{E816E32F-82F4-4EFD-A30E-3670E57AF462}">
      <dgm:prSet/>
      <dgm:spPr/>
      <dgm:t>
        <a:bodyPr/>
        <a:lstStyle/>
        <a:p>
          <a:r>
            <a:rPr lang="en-US"/>
            <a:t>WHERE?</a:t>
          </a:r>
        </a:p>
      </dgm:t>
    </dgm:pt>
    <dgm:pt modelId="{61847195-E509-4115-AFD9-2CB9C845F897}" type="parTrans" cxnId="{72CEF395-2612-4C49-9DE2-C0091700264E}">
      <dgm:prSet/>
      <dgm:spPr/>
      <dgm:t>
        <a:bodyPr/>
        <a:lstStyle/>
        <a:p>
          <a:endParaRPr lang="en-US"/>
        </a:p>
      </dgm:t>
    </dgm:pt>
    <dgm:pt modelId="{E6F97125-0587-4CF2-AA42-8ABB755D85FB}" type="sibTrans" cxnId="{72CEF395-2612-4C49-9DE2-C0091700264E}">
      <dgm:prSet/>
      <dgm:spPr/>
      <dgm:t>
        <a:bodyPr/>
        <a:lstStyle/>
        <a:p>
          <a:endParaRPr lang="en-US"/>
        </a:p>
      </dgm:t>
    </dgm:pt>
    <dgm:pt modelId="{03729004-A7BF-4259-ABA3-6D9F9F2E9EC1}">
      <dgm:prSet/>
      <dgm:spPr/>
      <dgm:t>
        <a:bodyPr/>
        <a:lstStyle/>
        <a:p>
          <a:r>
            <a:rPr lang="en-US" dirty="0"/>
            <a:t>Where will people use the solution? </a:t>
          </a:r>
        </a:p>
        <a:p>
          <a:r>
            <a:rPr lang="en-US" dirty="0"/>
            <a:t>To learn, improve, and teach.</a:t>
          </a:r>
        </a:p>
      </dgm:t>
    </dgm:pt>
    <dgm:pt modelId="{CC00B719-1010-45C0-BDFF-DC7D5126DFA2}" type="parTrans" cxnId="{40F6BE0B-C9DB-4AD8-976A-3B4639853256}">
      <dgm:prSet/>
      <dgm:spPr/>
      <dgm:t>
        <a:bodyPr/>
        <a:lstStyle/>
        <a:p>
          <a:endParaRPr lang="en-US"/>
        </a:p>
      </dgm:t>
    </dgm:pt>
    <dgm:pt modelId="{BF393146-8285-4086-BBCA-AD847FA6B77D}" type="sibTrans" cxnId="{40F6BE0B-C9DB-4AD8-976A-3B4639853256}">
      <dgm:prSet/>
      <dgm:spPr/>
      <dgm:t>
        <a:bodyPr/>
        <a:lstStyle/>
        <a:p>
          <a:endParaRPr lang="en-US"/>
        </a:p>
      </dgm:t>
    </dgm:pt>
    <dgm:pt modelId="{816397E6-0C78-471E-983B-DB47763CB7DA}">
      <dgm:prSet/>
      <dgm:spPr/>
      <dgm:t>
        <a:bodyPr/>
        <a:lstStyle/>
        <a:p>
          <a:r>
            <a:rPr lang="en-US"/>
            <a:t>WHEN?</a:t>
          </a:r>
        </a:p>
      </dgm:t>
    </dgm:pt>
    <dgm:pt modelId="{4F75E4D4-548E-42B3-8537-2B0293A3F098}" type="parTrans" cxnId="{583B0620-F3BE-4C52-A9EC-4AF1A8A86E30}">
      <dgm:prSet/>
      <dgm:spPr/>
      <dgm:t>
        <a:bodyPr/>
        <a:lstStyle/>
        <a:p>
          <a:endParaRPr lang="en-US"/>
        </a:p>
      </dgm:t>
    </dgm:pt>
    <dgm:pt modelId="{9A7605C1-6A4C-4F27-AC93-E18C1DA78219}" type="sibTrans" cxnId="{583B0620-F3BE-4C52-A9EC-4AF1A8A86E30}">
      <dgm:prSet/>
      <dgm:spPr/>
      <dgm:t>
        <a:bodyPr/>
        <a:lstStyle/>
        <a:p>
          <a:endParaRPr lang="en-US"/>
        </a:p>
      </dgm:t>
    </dgm:pt>
    <dgm:pt modelId="{E8A1EEA5-9545-4F92-98C1-7BE302E7DB17}">
      <dgm:prSet/>
      <dgm:spPr/>
      <dgm:t>
        <a:bodyPr/>
        <a:lstStyle/>
        <a:p>
          <a:r>
            <a:rPr lang="en-US" dirty="0"/>
            <a:t>When will people use the solution? </a:t>
          </a:r>
        </a:p>
        <a:p>
          <a:r>
            <a:rPr lang="en-US" dirty="0"/>
            <a:t>When they do not know the controls of a game, when they want to learn more about a playstyle.</a:t>
          </a:r>
        </a:p>
      </dgm:t>
    </dgm:pt>
    <dgm:pt modelId="{98482FDB-F199-4D03-A63F-E15B1BEF6C98}" type="parTrans" cxnId="{9BAA4A38-97B5-483E-A9A3-D4AA8C647319}">
      <dgm:prSet/>
      <dgm:spPr/>
      <dgm:t>
        <a:bodyPr/>
        <a:lstStyle/>
        <a:p>
          <a:endParaRPr lang="en-US"/>
        </a:p>
      </dgm:t>
    </dgm:pt>
    <dgm:pt modelId="{1ED33D6E-7BA9-49D9-84C3-C906890E8CDE}" type="sibTrans" cxnId="{9BAA4A38-97B5-483E-A9A3-D4AA8C647319}">
      <dgm:prSet/>
      <dgm:spPr/>
      <dgm:t>
        <a:bodyPr/>
        <a:lstStyle/>
        <a:p>
          <a:endParaRPr lang="en-US"/>
        </a:p>
      </dgm:t>
    </dgm:pt>
    <dgm:pt modelId="{ACA7E4AC-9AE4-474D-92F9-75873BB07C26}">
      <dgm:prSet/>
      <dgm:spPr/>
      <dgm:t>
        <a:bodyPr/>
        <a:lstStyle/>
        <a:p>
          <a:r>
            <a:rPr lang="en-US"/>
            <a:t>WHY?</a:t>
          </a:r>
        </a:p>
      </dgm:t>
    </dgm:pt>
    <dgm:pt modelId="{23D1F814-F6A6-42F4-8119-25FB95D7D675}" type="parTrans" cxnId="{2F6535F5-13CA-476B-B773-B1FCA2CD55FE}">
      <dgm:prSet/>
      <dgm:spPr/>
      <dgm:t>
        <a:bodyPr/>
        <a:lstStyle/>
        <a:p>
          <a:endParaRPr lang="en-US"/>
        </a:p>
      </dgm:t>
    </dgm:pt>
    <dgm:pt modelId="{1A6D2CB6-3CB2-4E8B-A213-0B03EC2ADEFC}" type="sibTrans" cxnId="{2F6535F5-13CA-476B-B773-B1FCA2CD55FE}">
      <dgm:prSet/>
      <dgm:spPr/>
      <dgm:t>
        <a:bodyPr/>
        <a:lstStyle/>
        <a:p>
          <a:endParaRPr lang="en-US"/>
        </a:p>
      </dgm:t>
    </dgm:pt>
    <dgm:pt modelId="{6FAED25D-A0E4-4A88-84C2-5A1A06AA7142}">
      <dgm:prSet/>
      <dgm:spPr/>
      <dgm:t>
        <a:bodyPr/>
        <a:lstStyle/>
        <a:p>
          <a:r>
            <a:rPr lang="en-US" dirty="0"/>
            <a:t>Why is the solution needed?</a:t>
          </a:r>
        </a:p>
        <a:p>
          <a:r>
            <a:rPr lang="en-US" dirty="0"/>
            <a:t>There are not many resources outside of YouTube videos for learning to play fighting games.</a:t>
          </a:r>
        </a:p>
      </dgm:t>
    </dgm:pt>
    <dgm:pt modelId="{46191098-17D1-46C9-80B7-F3A08C09F58E}" type="parTrans" cxnId="{8413856B-B2E1-4F17-974D-5FDDA574997D}">
      <dgm:prSet/>
      <dgm:spPr/>
      <dgm:t>
        <a:bodyPr/>
        <a:lstStyle/>
        <a:p>
          <a:endParaRPr lang="en-US"/>
        </a:p>
      </dgm:t>
    </dgm:pt>
    <dgm:pt modelId="{231F95A2-509F-41BC-A1FF-B39C942B18BE}" type="sibTrans" cxnId="{8413856B-B2E1-4F17-974D-5FDDA574997D}">
      <dgm:prSet/>
      <dgm:spPr/>
      <dgm:t>
        <a:bodyPr/>
        <a:lstStyle/>
        <a:p>
          <a:endParaRPr lang="en-US"/>
        </a:p>
      </dgm:t>
    </dgm:pt>
    <dgm:pt modelId="{AE7D5C7E-93BA-4551-A6FC-AC6B8E80B760}" type="pres">
      <dgm:prSet presAssocID="{F9203D21-D67A-4D57-8767-3261F2EFEE69}" presName="Name0" presStyleCnt="0">
        <dgm:presLayoutVars>
          <dgm:dir/>
          <dgm:animLvl val="lvl"/>
          <dgm:resizeHandles val="exact"/>
        </dgm:presLayoutVars>
      </dgm:prSet>
      <dgm:spPr/>
    </dgm:pt>
    <dgm:pt modelId="{E50DC967-BCA6-48D3-B300-10E3D44414E9}" type="pres">
      <dgm:prSet presAssocID="{1F832BB7-253C-4288-9059-E90F92BE59B2}" presName="composite" presStyleCnt="0"/>
      <dgm:spPr/>
    </dgm:pt>
    <dgm:pt modelId="{97343B04-F608-4F57-B8FB-003BEC76AB1E}" type="pres">
      <dgm:prSet presAssocID="{1F832BB7-253C-4288-9059-E90F92BE59B2}" presName="parTx" presStyleLbl="alignNode1" presStyleIdx="0" presStyleCnt="6">
        <dgm:presLayoutVars>
          <dgm:chMax val="0"/>
          <dgm:chPref val="0"/>
        </dgm:presLayoutVars>
      </dgm:prSet>
      <dgm:spPr/>
    </dgm:pt>
    <dgm:pt modelId="{C25BE36D-8003-4C1C-86B1-735BE56575FF}" type="pres">
      <dgm:prSet presAssocID="{1F832BB7-253C-4288-9059-E90F92BE59B2}" presName="desTx" presStyleLbl="alignAccFollowNode1" presStyleIdx="0" presStyleCnt="6">
        <dgm:presLayoutVars/>
      </dgm:prSet>
      <dgm:spPr/>
    </dgm:pt>
    <dgm:pt modelId="{9636418A-D5CC-4162-9465-EB7A9F605529}" type="pres">
      <dgm:prSet presAssocID="{63ACDA28-E74F-4F10-BC90-DC9B2D04DDD8}" presName="space" presStyleCnt="0"/>
      <dgm:spPr/>
    </dgm:pt>
    <dgm:pt modelId="{035237E0-8A4E-474B-9F97-1215A758F027}" type="pres">
      <dgm:prSet presAssocID="{3F56A822-5A8F-4302-B7F1-36B7CAE35BA9}" presName="composite" presStyleCnt="0"/>
      <dgm:spPr/>
    </dgm:pt>
    <dgm:pt modelId="{ADA476A1-D41F-477E-85B5-4AF96BAA5D27}" type="pres">
      <dgm:prSet presAssocID="{3F56A822-5A8F-4302-B7F1-36B7CAE35BA9}" presName="parTx" presStyleLbl="alignNode1" presStyleIdx="1" presStyleCnt="6">
        <dgm:presLayoutVars>
          <dgm:chMax val="0"/>
          <dgm:chPref val="0"/>
        </dgm:presLayoutVars>
      </dgm:prSet>
      <dgm:spPr/>
    </dgm:pt>
    <dgm:pt modelId="{FD3DEC20-0885-4EE1-990D-5A6CF9433602}" type="pres">
      <dgm:prSet presAssocID="{3F56A822-5A8F-4302-B7F1-36B7CAE35BA9}" presName="desTx" presStyleLbl="alignAccFollowNode1" presStyleIdx="1" presStyleCnt="6">
        <dgm:presLayoutVars/>
      </dgm:prSet>
      <dgm:spPr/>
    </dgm:pt>
    <dgm:pt modelId="{0E92FEBF-AB82-41D3-867F-DEEFBD6C1E07}" type="pres">
      <dgm:prSet presAssocID="{95BAB6E8-7633-4686-A895-86284455EDE6}" presName="space" presStyleCnt="0"/>
      <dgm:spPr/>
    </dgm:pt>
    <dgm:pt modelId="{C96E865B-7399-4B2C-8A3C-3EA65FDF819F}" type="pres">
      <dgm:prSet presAssocID="{533F4744-8AB6-4363-9D22-EF44A2E5E9C5}" presName="composite" presStyleCnt="0"/>
      <dgm:spPr/>
    </dgm:pt>
    <dgm:pt modelId="{FF6FE8D9-DAC8-46E8-BF0F-B3EECC6E7E0F}" type="pres">
      <dgm:prSet presAssocID="{533F4744-8AB6-4363-9D22-EF44A2E5E9C5}" presName="parTx" presStyleLbl="alignNode1" presStyleIdx="2" presStyleCnt="6">
        <dgm:presLayoutVars>
          <dgm:chMax val="0"/>
          <dgm:chPref val="0"/>
        </dgm:presLayoutVars>
      </dgm:prSet>
      <dgm:spPr/>
    </dgm:pt>
    <dgm:pt modelId="{8D242F29-4077-4568-A901-A6D4C230F74E}" type="pres">
      <dgm:prSet presAssocID="{533F4744-8AB6-4363-9D22-EF44A2E5E9C5}" presName="desTx" presStyleLbl="alignAccFollowNode1" presStyleIdx="2" presStyleCnt="6">
        <dgm:presLayoutVars/>
      </dgm:prSet>
      <dgm:spPr/>
    </dgm:pt>
    <dgm:pt modelId="{6EA2912B-D9BA-4A56-9473-A4E89F2A6C20}" type="pres">
      <dgm:prSet presAssocID="{FE1875C0-3D98-4DEF-AC44-7DF872B78E5F}" presName="space" presStyleCnt="0"/>
      <dgm:spPr/>
    </dgm:pt>
    <dgm:pt modelId="{DF595970-4CD9-4869-9EEF-2AC4D14A8829}" type="pres">
      <dgm:prSet presAssocID="{E816E32F-82F4-4EFD-A30E-3670E57AF462}" presName="composite" presStyleCnt="0"/>
      <dgm:spPr/>
    </dgm:pt>
    <dgm:pt modelId="{185CBAAD-1B75-4B5B-8069-7E0866AD656E}" type="pres">
      <dgm:prSet presAssocID="{E816E32F-82F4-4EFD-A30E-3670E57AF462}" presName="parTx" presStyleLbl="alignNode1" presStyleIdx="3" presStyleCnt="6">
        <dgm:presLayoutVars>
          <dgm:chMax val="0"/>
          <dgm:chPref val="0"/>
        </dgm:presLayoutVars>
      </dgm:prSet>
      <dgm:spPr/>
    </dgm:pt>
    <dgm:pt modelId="{B29715BC-1B59-4723-876B-563AFE7204BC}" type="pres">
      <dgm:prSet presAssocID="{E816E32F-82F4-4EFD-A30E-3670E57AF462}" presName="desTx" presStyleLbl="alignAccFollowNode1" presStyleIdx="3" presStyleCnt="6">
        <dgm:presLayoutVars/>
      </dgm:prSet>
      <dgm:spPr/>
    </dgm:pt>
    <dgm:pt modelId="{DAD9DBF6-503C-4010-984F-4980E55C4991}" type="pres">
      <dgm:prSet presAssocID="{E6F97125-0587-4CF2-AA42-8ABB755D85FB}" presName="space" presStyleCnt="0"/>
      <dgm:spPr/>
    </dgm:pt>
    <dgm:pt modelId="{AE576F9A-F9FC-4938-995E-37EA65F6D1B4}" type="pres">
      <dgm:prSet presAssocID="{816397E6-0C78-471E-983B-DB47763CB7DA}" presName="composite" presStyleCnt="0"/>
      <dgm:spPr/>
    </dgm:pt>
    <dgm:pt modelId="{59DB4EC6-4334-4950-953F-1732E3008D56}" type="pres">
      <dgm:prSet presAssocID="{816397E6-0C78-471E-983B-DB47763CB7DA}" presName="parTx" presStyleLbl="alignNode1" presStyleIdx="4" presStyleCnt="6">
        <dgm:presLayoutVars>
          <dgm:chMax val="0"/>
          <dgm:chPref val="0"/>
        </dgm:presLayoutVars>
      </dgm:prSet>
      <dgm:spPr/>
    </dgm:pt>
    <dgm:pt modelId="{FC86AD9F-582F-4062-AF5C-E6FA52C53C34}" type="pres">
      <dgm:prSet presAssocID="{816397E6-0C78-471E-983B-DB47763CB7DA}" presName="desTx" presStyleLbl="alignAccFollowNode1" presStyleIdx="4" presStyleCnt="6">
        <dgm:presLayoutVars/>
      </dgm:prSet>
      <dgm:spPr/>
    </dgm:pt>
    <dgm:pt modelId="{CE62C156-160E-421D-8A90-EBCEF1E55139}" type="pres">
      <dgm:prSet presAssocID="{9A7605C1-6A4C-4F27-AC93-E18C1DA78219}" presName="space" presStyleCnt="0"/>
      <dgm:spPr/>
    </dgm:pt>
    <dgm:pt modelId="{6318BC9B-44DC-4418-84CD-8732E57F1A02}" type="pres">
      <dgm:prSet presAssocID="{ACA7E4AC-9AE4-474D-92F9-75873BB07C26}" presName="composite" presStyleCnt="0"/>
      <dgm:spPr/>
    </dgm:pt>
    <dgm:pt modelId="{762F7988-9B5E-4C03-8E41-8F8DF8D16F68}" type="pres">
      <dgm:prSet presAssocID="{ACA7E4AC-9AE4-474D-92F9-75873BB07C26}" presName="parTx" presStyleLbl="alignNode1" presStyleIdx="5" presStyleCnt="6">
        <dgm:presLayoutVars>
          <dgm:chMax val="0"/>
          <dgm:chPref val="0"/>
        </dgm:presLayoutVars>
      </dgm:prSet>
      <dgm:spPr/>
    </dgm:pt>
    <dgm:pt modelId="{F87BB2E4-475F-42FE-9674-25C249E64203}" type="pres">
      <dgm:prSet presAssocID="{ACA7E4AC-9AE4-474D-92F9-75873BB07C26}" presName="desTx" presStyleLbl="alignAccFollowNode1" presStyleIdx="5" presStyleCnt="6">
        <dgm:presLayoutVars/>
      </dgm:prSet>
      <dgm:spPr/>
    </dgm:pt>
  </dgm:ptLst>
  <dgm:cxnLst>
    <dgm:cxn modelId="{C92BC703-5CB7-4DB9-BABC-A68C8278783E}" srcId="{F9203D21-D67A-4D57-8767-3261F2EFEE69}" destId="{3F56A822-5A8F-4302-B7F1-36B7CAE35BA9}" srcOrd="1" destOrd="0" parTransId="{0DD010C3-E1EF-4634-8408-D87BDE5C11F7}" sibTransId="{95BAB6E8-7633-4686-A895-86284455EDE6}"/>
    <dgm:cxn modelId="{40F6BE0B-C9DB-4AD8-976A-3B4639853256}" srcId="{E816E32F-82F4-4EFD-A30E-3670E57AF462}" destId="{03729004-A7BF-4259-ABA3-6D9F9F2E9EC1}" srcOrd="0" destOrd="0" parTransId="{CC00B719-1010-45C0-BDFF-DC7D5126DFA2}" sibTransId="{BF393146-8285-4086-BBCA-AD847FA6B77D}"/>
    <dgm:cxn modelId="{5BEB671C-7390-48D9-B737-DE90D5BBF6B9}" type="presOf" srcId="{9697F459-FB3D-4BFC-BFE8-08F1307F7348}" destId="{8D242F29-4077-4568-A901-A6D4C230F74E}" srcOrd="0" destOrd="1" presId="urn:microsoft.com/office/officeart/2016/7/layout/ChevronBlockProcess"/>
    <dgm:cxn modelId="{8E02A21D-E3B0-40DC-8770-5C94FCA77CB0}" type="presOf" srcId="{E816E32F-82F4-4EFD-A30E-3670E57AF462}" destId="{185CBAAD-1B75-4B5B-8069-7E0866AD656E}" srcOrd="0" destOrd="0" presId="urn:microsoft.com/office/officeart/2016/7/layout/ChevronBlockProcess"/>
    <dgm:cxn modelId="{583B0620-F3BE-4C52-A9EC-4AF1A8A86E30}" srcId="{F9203D21-D67A-4D57-8767-3261F2EFEE69}" destId="{816397E6-0C78-471E-983B-DB47763CB7DA}" srcOrd="4" destOrd="0" parTransId="{4F75E4D4-548E-42B3-8537-2B0293A3F098}" sibTransId="{9A7605C1-6A4C-4F27-AC93-E18C1DA78219}"/>
    <dgm:cxn modelId="{B8D3DF26-F769-4522-8014-BE337E5D6A0F}" type="presOf" srcId="{3F56A822-5A8F-4302-B7F1-36B7CAE35BA9}" destId="{ADA476A1-D41F-477E-85B5-4AF96BAA5D27}" srcOrd="0" destOrd="0" presId="urn:microsoft.com/office/officeart/2016/7/layout/ChevronBlockProcess"/>
    <dgm:cxn modelId="{B6084229-45AB-44E0-BB18-36A2E73D3387}" srcId="{533F4744-8AB6-4363-9D22-EF44A2E5E9C5}" destId="{9697F459-FB3D-4BFC-BFE8-08F1307F7348}" srcOrd="1" destOrd="0" parTransId="{62A12FA1-FA45-4D40-9976-CDD504DC45C0}" sibTransId="{450E5A23-5DF1-4539-A738-2329B68B21EF}"/>
    <dgm:cxn modelId="{B489AE2F-FA6A-4690-8FB2-35B0039E663E}" type="presOf" srcId="{6FAED25D-A0E4-4A88-84C2-5A1A06AA7142}" destId="{F87BB2E4-475F-42FE-9674-25C249E64203}" srcOrd="0" destOrd="0" presId="urn:microsoft.com/office/officeart/2016/7/layout/ChevronBlockProcess"/>
    <dgm:cxn modelId="{9BAA4A38-97B5-483E-A9A3-D4AA8C647319}" srcId="{816397E6-0C78-471E-983B-DB47763CB7DA}" destId="{E8A1EEA5-9545-4F92-98C1-7BE302E7DB17}" srcOrd="0" destOrd="0" parTransId="{98482FDB-F199-4D03-A63F-E15B1BEF6C98}" sibTransId="{1ED33D6E-7BA9-49D9-84C3-C906890E8CDE}"/>
    <dgm:cxn modelId="{4B67383B-B00C-4169-A8A3-DAC022EBD2CC}" type="presOf" srcId="{4A9F5B85-E7B4-43EF-9A94-E4FAFEF445B6}" destId="{8D242F29-4077-4568-A901-A6D4C230F74E}" srcOrd="0" destOrd="0" presId="urn:microsoft.com/office/officeart/2016/7/layout/ChevronBlockProcess"/>
    <dgm:cxn modelId="{8413856B-B2E1-4F17-974D-5FDDA574997D}" srcId="{ACA7E4AC-9AE4-474D-92F9-75873BB07C26}" destId="{6FAED25D-A0E4-4A88-84C2-5A1A06AA7142}" srcOrd="0" destOrd="0" parTransId="{46191098-17D1-46C9-80B7-F3A08C09F58E}" sibTransId="{231F95A2-509F-41BC-A1FF-B39C942B18BE}"/>
    <dgm:cxn modelId="{937E636D-7D4B-4E3C-B6A9-AFB43EDFA325}" type="presOf" srcId="{816397E6-0C78-471E-983B-DB47763CB7DA}" destId="{59DB4EC6-4334-4950-953F-1732E3008D56}" srcOrd="0" destOrd="0" presId="urn:microsoft.com/office/officeart/2016/7/layout/ChevronBlockProcess"/>
    <dgm:cxn modelId="{ACA6F54D-BA7A-4756-A4C8-24A7A7BDD305}" type="presOf" srcId="{03729004-A7BF-4259-ABA3-6D9F9F2E9EC1}" destId="{B29715BC-1B59-4723-876B-563AFE7204BC}" srcOrd="0" destOrd="0" presId="urn:microsoft.com/office/officeart/2016/7/layout/ChevronBlockProcess"/>
    <dgm:cxn modelId="{27DA8171-2224-4EBC-9F33-0EA0DE8A18D5}" type="presOf" srcId="{2B20994C-233D-4D9D-986D-2A14F07E4556}" destId="{C25BE36D-8003-4C1C-86B1-735BE56575FF}" srcOrd="0" destOrd="0" presId="urn:microsoft.com/office/officeart/2016/7/layout/ChevronBlockProcess"/>
    <dgm:cxn modelId="{0BBBB174-35D1-4C75-A422-4C3BF9DE9B60}" type="presOf" srcId="{E8A1EEA5-9545-4F92-98C1-7BE302E7DB17}" destId="{FC86AD9F-582F-4062-AF5C-E6FA52C53C34}" srcOrd="0" destOrd="0" presId="urn:microsoft.com/office/officeart/2016/7/layout/ChevronBlockProcess"/>
    <dgm:cxn modelId="{C7A7F45A-C82B-4391-84D2-13E2189E1192}" srcId="{F9203D21-D67A-4D57-8767-3261F2EFEE69}" destId="{533F4744-8AB6-4363-9D22-EF44A2E5E9C5}" srcOrd="2" destOrd="0" parTransId="{48442E8F-33A0-4429-A368-3EA4570B298A}" sibTransId="{FE1875C0-3D98-4DEF-AC44-7DF872B78E5F}"/>
    <dgm:cxn modelId="{99964A82-B684-4276-9471-CFF94E7DE12E}" srcId="{533F4744-8AB6-4363-9D22-EF44A2E5E9C5}" destId="{4A9F5B85-E7B4-43EF-9A94-E4FAFEF445B6}" srcOrd="0" destOrd="0" parTransId="{3D8C8432-90DE-4A4D-8284-A7AB842B1E7C}" sibTransId="{48A678A3-C00F-445E-AACB-424CE82995D2}"/>
    <dgm:cxn modelId="{A94A9F83-6881-41C0-845B-D81C9BF5B3A3}" srcId="{1F832BB7-253C-4288-9059-E90F92BE59B2}" destId="{2B20994C-233D-4D9D-986D-2A14F07E4556}" srcOrd="0" destOrd="0" parTransId="{BB087594-0D26-483E-94B9-7397C75638B4}" sibTransId="{81D592CC-436D-437A-A8F5-18AFE1F7DF5B}"/>
    <dgm:cxn modelId="{67F1D38B-5E6A-4F21-A866-0A174BEDCC4A}" type="presOf" srcId="{68D47941-DD15-461A-9DE3-EF32D71E520C}" destId="{FD3DEC20-0885-4EE1-990D-5A6CF9433602}" srcOrd="0" destOrd="0" presId="urn:microsoft.com/office/officeart/2016/7/layout/ChevronBlockProcess"/>
    <dgm:cxn modelId="{8BD0F08C-0CB8-4288-BDF4-D387DE87E637}" type="presOf" srcId="{533F4744-8AB6-4363-9D22-EF44A2E5E9C5}" destId="{FF6FE8D9-DAC8-46E8-BF0F-B3EECC6E7E0F}" srcOrd="0" destOrd="0" presId="urn:microsoft.com/office/officeart/2016/7/layout/ChevronBlockProcess"/>
    <dgm:cxn modelId="{77228B8E-249C-4DC7-A06E-278BE082892A}" type="presOf" srcId="{ACA7E4AC-9AE4-474D-92F9-75873BB07C26}" destId="{762F7988-9B5E-4C03-8E41-8F8DF8D16F68}" srcOrd="0" destOrd="0" presId="urn:microsoft.com/office/officeart/2016/7/layout/ChevronBlockProcess"/>
    <dgm:cxn modelId="{695DD48E-FEBD-4DB2-9354-24605B608279}" type="presOf" srcId="{B0DC7202-5420-4B5D-8CB4-986F51FFEE9A}" destId="{FD3DEC20-0885-4EE1-990D-5A6CF9433602}" srcOrd="0" destOrd="1" presId="urn:microsoft.com/office/officeart/2016/7/layout/ChevronBlockProcess"/>
    <dgm:cxn modelId="{72CEF395-2612-4C49-9DE2-C0091700264E}" srcId="{F9203D21-D67A-4D57-8767-3261F2EFEE69}" destId="{E816E32F-82F4-4EFD-A30E-3670E57AF462}" srcOrd="3" destOrd="0" parTransId="{61847195-E509-4115-AFD9-2CB9C845F897}" sibTransId="{E6F97125-0587-4CF2-AA42-8ABB755D85FB}"/>
    <dgm:cxn modelId="{B7F796B6-E2F1-4FA0-9BC0-85C312FA4D69}" srcId="{F9203D21-D67A-4D57-8767-3261F2EFEE69}" destId="{1F832BB7-253C-4288-9059-E90F92BE59B2}" srcOrd="0" destOrd="0" parTransId="{BFCA8ACE-9D87-4894-96E3-66A2257059DA}" sibTransId="{63ACDA28-E74F-4F10-BC90-DC9B2D04DDD8}"/>
    <dgm:cxn modelId="{F35F76C0-2729-4C53-A61A-500080E84AE4}" type="presOf" srcId="{939CC9CD-2AE5-4D02-9327-A425CC043EA9}" destId="{8D242F29-4077-4568-A901-A6D4C230F74E}" srcOrd="0" destOrd="2" presId="urn:microsoft.com/office/officeart/2016/7/layout/ChevronBlockProcess"/>
    <dgm:cxn modelId="{30B02BC5-DFA8-4539-B6E4-47D2FFC9EC5F}" srcId="{533F4744-8AB6-4363-9D22-EF44A2E5E9C5}" destId="{939CC9CD-2AE5-4D02-9327-A425CC043EA9}" srcOrd="2" destOrd="0" parTransId="{843E2726-27C0-4EA8-9975-F25DD7A49AF8}" sibTransId="{642F2600-9F4E-4607-BC6E-1E58B9952785}"/>
    <dgm:cxn modelId="{6155CDC9-ADAD-4870-8E7A-D76C05AC72C1}" type="presOf" srcId="{F9203D21-D67A-4D57-8767-3261F2EFEE69}" destId="{AE7D5C7E-93BA-4551-A6FC-AC6B8E80B760}" srcOrd="0" destOrd="0" presId="urn:microsoft.com/office/officeart/2016/7/layout/ChevronBlockProcess"/>
    <dgm:cxn modelId="{9BEE20CC-3AFA-4C55-810C-B6B469D61B5C}" srcId="{3F56A822-5A8F-4302-B7F1-36B7CAE35BA9}" destId="{B0DC7202-5420-4B5D-8CB4-986F51FFEE9A}" srcOrd="1" destOrd="0" parTransId="{D89D79EF-ACB6-477F-8216-6476C6C1BC47}" sibTransId="{0AC3798F-F501-485B-8CDC-0329DD3E13E7}"/>
    <dgm:cxn modelId="{692E97D7-F2B5-4167-BE33-00E4CEEDFDA4}" srcId="{3F56A822-5A8F-4302-B7F1-36B7CAE35BA9}" destId="{68D47941-DD15-461A-9DE3-EF32D71E520C}" srcOrd="0" destOrd="0" parTransId="{FFD80F4A-1534-472A-BC6B-E3EFE7C449F8}" sibTransId="{AC5FFC47-DB41-4177-8700-260D4633E075}"/>
    <dgm:cxn modelId="{BDCA16E5-320A-402A-9F25-BF5981EDB010}" type="presOf" srcId="{1F832BB7-253C-4288-9059-E90F92BE59B2}" destId="{97343B04-F608-4F57-B8FB-003BEC76AB1E}" srcOrd="0" destOrd="0" presId="urn:microsoft.com/office/officeart/2016/7/layout/ChevronBlockProcess"/>
    <dgm:cxn modelId="{2F6535F5-13CA-476B-B773-B1FCA2CD55FE}" srcId="{F9203D21-D67A-4D57-8767-3261F2EFEE69}" destId="{ACA7E4AC-9AE4-474D-92F9-75873BB07C26}" srcOrd="5" destOrd="0" parTransId="{23D1F814-F6A6-42F4-8119-25FB95D7D675}" sibTransId="{1A6D2CB6-3CB2-4E8B-A213-0B03EC2ADEFC}"/>
    <dgm:cxn modelId="{C047E77C-B26B-4057-9E9B-F092DA9D5F0F}" type="presParOf" srcId="{AE7D5C7E-93BA-4551-A6FC-AC6B8E80B760}" destId="{E50DC967-BCA6-48D3-B300-10E3D44414E9}" srcOrd="0" destOrd="0" presId="urn:microsoft.com/office/officeart/2016/7/layout/ChevronBlockProcess"/>
    <dgm:cxn modelId="{2FC4AA2D-9AC4-4939-A04C-22D0214A4427}" type="presParOf" srcId="{E50DC967-BCA6-48D3-B300-10E3D44414E9}" destId="{97343B04-F608-4F57-B8FB-003BEC76AB1E}" srcOrd="0" destOrd="0" presId="urn:microsoft.com/office/officeart/2016/7/layout/ChevronBlockProcess"/>
    <dgm:cxn modelId="{6ED622CC-49DB-40A5-BE42-0E7C2BB7CDA3}" type="presParOf" srcId="{E50DC967-BCA6-48D3-B300-10E3D44414E9}" destId="{C25BE36D-8003-4C1C-86B1-735BE56575FF}" srcOrd="1" destOrd="0" presId="urn:microsoft.com/office/officeart/2016/7/layout/ChevronBlockProcess"/>
    <dgm:cxn modelId="{E8F3C6F4-DF58-430F-A412-98E0FAAC8B6F}" type="presParOf" srcId="{AE7D5C7E-93BA-4551-A6FC-AC6B8E80B760}" destId="{9636418A-D5CC-4162-9465-EB7A9F605529}" srcOrd="1" destOrd="0" presId="urn:microsoft.com/office/officeart/2016/7/layout/ChevronBlockProcess"/>
    <dgm:cxn modelId="{42671D41-4D20-44E8-AB47-3839B111AAD6}" type="presParOf" srcId="{AE7D5C7E-93BA-4551-A6FC-AC6B8E80B760}" destId="{035237E0-8A4E-474B-9F97-1215A758F027}" srcOrd="2" destOrd="0" presId="urn:microsoft.com/office/officeart/2016/7/layout/ChevronBlockProcess"/>
    <dgm:cxn modelId="{B9EBC303-A51D-43C4-827B-403C65D3C7A6}" type="presParOf" srcId="{035237E0-8A4E-474B-9F97-1215A758F027}" destId="{ADA476A1-D41F-477E-85B5-4AF96BAA5D27}" srcOrd="0" destOrd="0" presId="urn:microsoft.com/office/officeart/2016/7/layout/ChevronBlockProcess"/>
    <dgm:cxn modelId="{CA1BB389-1CE0-42DE-A0C5-1EED9DCCF99F}" type="presParOf" srcId="{035237E0-8A4E-474B-9F97-1215A758F027}" destId="{FD3DEC20-0885-4EE1-990D-5A6CF9433602}" srcOrd="1" destOrd="0" presId="urn:microsoft.com/office/officeart/2016/7/layout/ChevronBlockProcess"/>
    <dgm:cxn modelId="{2294DC2F-C2E0-4B95-9B81-FEE845CE9988}" type="presParOf" srcId="{AE7D5C7E-93BA-4551-A6FC-AC6B8E80B760}" destId="{0E92FEBF-AB82-41D3-867F-DEEFBD6C1E07}" srcOrd="3" destOrd="0" presId="urn:microsoft.com/office/officeart/2016/7/layout/ChevronBlockProcess"/>
    <dgm:cxn modelId="{F9C53119-2688-4F08-A463-849DD9E9BAC7}" type="presParOf" srcId="{AE7D5C7E-93BA-4551-A6FC-AC6B8E80B760}" destId="{C96E865B-7399-4B2C-8A3C-3EA65FDF819F}" srcOrd="4" destOrd="0" presId="urn:microsoft.com/office/officeart/2016/7/layout/ChevronBlockProcess"/>
    <dgm:cxn modelId="{290E197D-8A82-4DEB-9A66-1000E9FA71A1}" type="presParOf" srcId="{C96E865B-7399-4B2C-8A3C-3EA65FDF819F}" destId="{FF6FE8D9-DAC8-46E8-BF0F-B3EECC6E7E0F}" srcOrd="0" destOrd="0" presId="urn:microsoft.com/office/officeart/2016/7/layout/ChevronBlockProcess"/>
    <dgm:cxn modelId="{A3F9C3BA-7E1C-44D5-9A15-FC011DCDFF04}" type="presParOf" srcId="{C96E865B-7399-4B2C-8A3C-3EA65FDF819F}" destId="{8D242F29-4077-4568-A901-A6D4C230F74E}" srcOrd="1" destOrd="0" presId="urn:microsoft.com/office/officeart/2016/7/layout/ChevronBlockProcess"/>
    <dgm:cxn modelId="{8FFF10D9-18EF-43D2-98A1-FB83F0F52D8A}" type="presParOf" srcId="{AE7D5C7E-93BA-4551-A6FC-AC6B8E80B760}" destId="{6EA2912B-D9BA-4A56-9473-A4E89F2A6C20}" srcOrd="5" destOrd="0" presId="urn:microsoft.com/office/officeart/2016/7/layout/ChevronBlockProcess"/>
    <dgm:cxn modelId="{65DCA0C1-A3A1-4AF5-A013-0E16856D5DA5}" type="presParOf" srcId="{AE7D5C7E-93BA-4551-A6FC-AC6B8E80B760}" destId="{DF595970-4CD9-4869-9EEF-2AC4D14A8829}" srcOrd="6" destOrd="0" presId="urn:microsoft.com/office/officeart/2016/7/layout/ChevronBlockProcess"/>
    <dgm:cxn modelId="{3B32F3E5-0896-4D07-9B38-039916909C3B}" type="presParOf" srcId="{DF595970-4CD9-4869-9EEF-2AC4D14A8829}" destId="{185CBAAD-1B75-4B5B-8069-7E0866AD656E}" srcOrd="0" destOrd="0" presId="urn:microsoft.com/office/officeart/2016/7/layout/ChevronBlockProcess"/>
    <dgm:cxn modelId="{2CF7A2AB-D9E8-4D1E-951B-DCF86DBADFCA}" type="presParOf" srcId="{DF595970-4CD9-4869-9EEF-2AC4D14A8829}" destId="{B29715BC-1B59-4723-876B-563AFE7204BC}" srcOrd="1" destOrd="0" presId="urn:microsoft.com/office/officeart/2016/7/layout/ChevronBlockProcess"/>
    <dgm:cxn modelId="{128C2220-EAD1-4400-A803-AA496E761ACC}" type="presParOf" srcId="{AE7D5C7E-93BA-4551-A6FC-AC6B8E80B760}" destId="{DAD9DBF6-503C-4010-984F-4980E55C4991}" srcOrd="7" destOrd="0" presId="urn:microsoft.com/office/officeart/2016/7/layout/ChevronBlockProcess"/>
    <dgm:cxn modelId="{34AA8D52-9A03-46FE-8E4E-1423835411F2}" type="presParOf" srcId="{AE7D5C7E-93BA-4551-A6FC-AC6B8E80B760}" destId="{AE576F9A-F9FC-4938-995E-37EA65F6D1B4}" srcOrd="8" destOrd="0" presId="urn:microsoft.com/office/officeart/2016/7/layout/ChevronBlockProcess"/>
    <dgm:cxn modelId="{25181D55-9474-4CB4-B4D4-EBDB97D2E1F4}" type="presParOf" srcId="{AE576F9A-F9FC-4938-995E-37EA65F6D1B4}" destId="{59DB4EC6-4334-4950-953F-1732E3008D56}" srcOrd="0" destOrd="0" presId="urn:microsoft.com/office/officeart/2016/7/layout/ChevronBlockProcess"/>
    <dgm:cxn modelId="{39CDA8DC-A7C6-4EB3-B000-09BD3C46CBB5}" type="presParOf" srcId="{AE576F9A-F9FC-4938-995E-37EA65F6D1B4}" destId="{FC86AD9F-582F-4062-AF5C-E6FA52C53C34}" srcOrd="1" destOrd="0" presId="urn:microsoft.com/office/officeart/2016/7/layout/ChevronBlockProcess"/>
    <dgm:cxn modelId="{F168DE6B-4209-47D2-9BAF-90F057969C68}" type="presParOf" srcId="{AE7D5C7E-93BA-4551-A6FC-AC6B8E80B760}" destId="{CE62C156-160E-421D-8A90-EBCEF1E55139}" srcOrd="9" destOrd="0" presId="urn:microsoft.com/office/officeart/2016/7/layout/ChevronBlockProcess"/>
    <dgm:cxn modelId="{90F8195A-CC79-4DB5-B1D7-E4C83F5B769D}" type="presParOf" srcId="{AE7D5C7E-93BA-4551-A6FC-AC6B8E80B760}" destId="{6318BC9B-44DC-4418-84CD-8732E57F1A02}" srcOrd="10" destOrd="0" presId="urn:microsoft.com/office/officeart/2016/7/layout/ChevronBlockProcess"/>
    <dgm:cxn modelId="{FA65EA47-D554-409A-B101-71EEED1DA6BC}" type="presParOf" srcId="{6318BC9B-44DC-4418-84CD-8732E57F1A02}" destId="{762F7988-9B5E-4C03-8E41-8F8DF8D16F68}" srcOrd="0" destOrd="0" presId="urn:microsoft.com/office/officeart/2016/7/layout/ChevronBlockProcess"/>
    <dgm:cxn modelId="{95468EA8-8A0B-4FF0-BD5E-93CEA0909419}" type="presParOf" srcId="{6318BC9B-44DC-4418-84CD-8732E57F1A02}" destId="{F87BB2E4-475F-42FE-9674-25C249E64203}" srcOrd="1" destOrd="0" presId="urn:microsoft.com/office/officeart/2016/7/layout/Chevron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05B318-8D81-4210-8C04-177F1729E7FD}" type="doc">
      <dgm:prSet loTypeId="urn:microsoft.com/office/officeart/2005/8/layout/hList1" loCatId="list" qsTypeId="urn:microsoft.com/office/officeart/2005/8/quickstyle/simple1" qsCatId="simple" csTypeId="urn:microsoft.com/office/officeart/2005/8/colors/accent3_2" csCatId="accent3" phldr="1"/>
      <dgm:spPr/>
      <dgm:t>
        <a:bodyPr/>
        <a:lstStyle/>
        <a:p>
          <a:endParaRPr lang="en-US"/>
        </a:p>
      </dgm:t>
    </dgm:pt>
    <dgm:pt modelId="{9F41BCAE-EC9A-4459-BEF7-539E7B2F64DB}">
      <dgm:prSet/>
      <dgm:spPr/>
      <dgm:t>
        <a:bodyPr/>
        <a:lstStyle/>
        <a:p>
          <a:r>
            <a:rPr lang="en-US"/>
            <a:t>Social: </a:t>
          </a:r>
        </a:p>
      </dgm:t>
    </dgm:pt>
    <dgm:pt modelId="{075B9295-47B9-40DA-AD61-D1F000281CBF}" type="parTrans" cxnId="{DD36A6B3-21D6-4905-A24D-32D26779D86F}">
      <dgm:prSet/>
      <dgm:spPr/>
      <dgm:t>
        <a:bodyPr/>
        <a:lstStyle/>
        <a:p>
          <a:endParaRPr lang="en-US"/>
        </a:p>
      </dgm:t>
    </dgm:pt>
    <dgm:pt modelId="{198B8736-0213-416B-BE95-D99ED18D1067}" type="sibTrans" cxnId="{DD36A6B3-21D6-4905-A24D-32D26779D86F}">
      <dgm:prSet/>
      <dgm:spPr/>
      <dgm:t>
        <a:bodyPr/>
        <a:lstStyle/>
        <a:p>
          <a:endParaRPr lang="en-US"/>
        </a:p>
      </dgm:t>
    </dgm:pt>
    <dgm:pt modelId="{642158E2-0CA6-488E-AD80-71D4358B6432}">
      <dgm:prSet/>
      <dgm:spPr>
        <a:solidFill>
          <a:schemeClr val="bg1">
            <a:alpha val="90000"/>
          </a:schemeClr>
        </a:solidFill>
      </dgm:spPr>
      <dgm:t>
        <a:bodyPr/>
        <a:lstStyle/>
        <a:p>
          <a:pPr>
            <a:buNone/>
          </a:pPr>
          <a:r>
            <a:rPr lang="en-US" dirty="0"/>
            <a:t>	Reframing fighting games as a method of building community</a:t>
          </a:r>
        </a:p>
      </dgm:t>
    </dgm:pt>
    <dgm:pt modelId="{EB36A2B7-C1C1-4229-A521-73AC7E7D2C86}" type="parTrans" cxnId="{0D07F669-C657-4388-9865-3BB7B64DA4FE}">
      <dgm:prSet/>
      <dgm:spPr/>
      <dgm:t>
        <a:bodyPr/>
        <a:lstStyle/>
        <a:p>
          <a:endParaRPr lang="en-US"/>
        </a:p>
      </dgm:t>
    </dgm:pt>
    <dgm:pt modelId="{DA251491-A15A-4319-86BF-D7D120EEC23D}" type="sibTrans" cxnId="{0D07F669-C657-4388-9865-3BB7B64DA4FE}">
      <dgm:prSet/>
      <dgm:spPr/>
      <dgm:t>
        <a:bodyPr/>
        <a:lstStyle/>
        <a:p>
          <a:endParaRPr lang="en-US"/>
        </a:p>
      </dgm:t>
    </dgm:pt>
    <dgm:pt modelId="{CDFC6B33-CF13-41B9-B0B6-A0775B317FA5}">
      <dgm:prSet/>
      <dgm:spPr/>
      <dgm:t>
        <a:bodyPr/>
        <a:lstStyle/>
        <a:p>
          <a:r>
            <a:rPr lang="en-US"/>
            <a:t>Legal:</a:t>
          </a:r>
        </a:p>
      </dgm:t>
    </dgm:pt>
    <dgm:pt modelId="{3E4845BC-1098-410B-B3B9-9A97B1A04DED}" type="parTrans" cxnId="{0BF0F220-C25C-456B-9CE4-D0D7C2F0EB59}">
      <dgm:prSet/>
      <dgm:spPr/>
      <dgm:t>
        <a:bodyPr/>
        <a:lstStyle/>
        <a:p>
          <a:endParaRPr lang="en-US"/>
        </a:p>
      </dgm:t>
    </dgm:pt>
    <dgm:pt modelId="{45314A09-1C97-4B94-995F-C5E1D48DFCC7}" type="sibTrans" cxnId="{0BF0F220-C25C-456B-9CE4-D0D7C2F0EB59}">
      <dgm:prSet/>
      <dgm:spPr/>
      <dgm:t>
        <a:bodyPr/>
        <a:lstStyle/>
        <a:p>
          <a:endParaRPr lang="en-US"/>
        </a:p>
      </dgm:t>
    </dgm:pt>
    <dgm:pt modelId="{F5841A08-E9EA-42E1-9AF7-089E31876DB3}">
      <dgm:prSet/>
      <dgm:spPr>
        <a:solidFill>
          <a:schemeClr val="bg1">
            <a:alpha val="90000"/>
          </a:schemeClr>
        </a:solidFill>
      </dgm:spPr>
      <dgm:t>
        <a:bodyPr/>
        <a:lstStyle/>
        <a:p>
          <a:pPr>
            <a:buNone/>
          </a:pPr>
          <a:r>
            <a:rPr lang="en-US" dirty="0"/>
            <a:t>	Companies may not like their games being represented without permission</a:t>
          </a:r>
        </a:p>
      </dgm:t>
    </dgm:pt>
    <dgm:pt modelId="{24741DEB-0C6A-4446-B827-2881D13CE79C}" type="parTrans" cxnId="{19828AAD-42DE-4D3D-98A7-5A156894B57A}">
      <dgm:prSet/>
      <dgm:spPr/>
      <dgm:t>
        <a:bodyPr/>
        <a:lstStyle/>
        <a:p>
          <a:endParaRPr lang="en-US"/>
        </a:p>
      </dgm:t>
    </dgm:pt>
    <dgm:pt modelId="{D257F581-462B-493A-B2A8-71B6BD5730FF}" type="sibTrans" cxnId="{19828AAD-42DE-4D3D-98A7-5A156894B57A}">
      <dgm:prSet/>
      <dgm:spPr/>
      <dgm:t>
        <a:bodyPr/>
        <a:lstStyle/>
        <a:p>
          <a:endParaRPr lang="en-US"/>
        </a:p>
      </dgm:t>
    </dgm:pt>
    <dgm:pt modelId="{FDB47306-BD6D-4DFD-8725-5395E1DB455F}" type="pres">
      <dgm:prSet presAssocID="{7F05B318-8D81-4210-8C04-177F1729E7FD}" presName="Name0" presStyleCnt="0">
        <dgm:presLayoutVars>
          <dgm:dir/>
          <dgm:animLvl val="lvl"/>
          <dgm:resizeHandles val="exact"/>
        </dgm:presLayoutVars>
      </dgm:prSet>
      <dgm:spPr/>
    </dgm:pt>
    <dgm:pt modelId="{BFDC53B7-2B44-4D07-8C6F-A678F4EAFAEB}" type="pres">
      <dgm:prSet presAssocID="{9F41BCAE-EC9A-4459-BEF7-539E7B2F64DB}" presName="composite" presStyleCnt="0"/>
      <dgm:spPr/>
    </dgm:pt>
    <dgm:pt modelId="{F2DBECB9-B338-487E-A84B-950BA7223655}" type="pres">
      <dgm:prSet presAssocID="{9F41BCAE-EC9A-4459-BEF7-539E7B2F64DB}" presName="parTx" presStyleLbl="alignNode1" presStyleIdx="0" presStyleCnt="2">
        <dgm:presLayoutVars>
          <dgm:chMax val="0"/>
          <dgm:chPref val="0"/>
          <dgm:bulletEnabled val="1"/>
        </dgm:presLayoutVars>
      </dgm:prSet>
      <dgm:spPr/>
    </dgm:pt>
    <dgm:pt modelId="{5D67577B-95AF-4D2E-AC09-C9D5FC1B786F}" type="pres">
      <dgm:prSet presAssocID="{9F41BCAE-EC9A-4459-BEF7-539E7B2F64DB}" presName="desTx" presStyleLbl="alignAccFollowNode1" presStyleIdx="0" presStyleCnt="2">
        <dgm:presLayoutVars>
          <dgm:bulletEnabled val="1"/>
        </dgm:presLayoutVars>
      </dgm:prSet>
      <dgm:spPr/>
    </dgm:pt>
    <dgm:pt modelId="{28268EB5-5627-488F-9DA2-1C8C7C3C3D8A}" type="pres">
      <dgm:prSet presAssocID="{198B8736-0213-416B-BE95-D99ED18D1067}" presName="space" presStyleCnt="0"/>
      <dgm:spPr/>
    </dgm:pt>
    <dgm:pt modelId="{8ADC01AA-290B-4317-BAB7-2FC3116C0A46}" type="pres">
      <dgm:prSet presAssocID="{CDFC6B33-CF13-41B9-B0B6-A0775B317FA5}" presName="composite" presStyleCnt="0"/>
      <dgm:spPr/>
    </dgm:pt>
    <dgm:pt modelId="{A7D33284-D2E6-4C90-BF26-65C8460619FC}" type="pres">
      <dgm:prSet presAssocID="{CDFC6B33-CF13-41B9-B0B6-A0775B317FA5}" presName="parTx" presStyleLbl="alignNode1" presStyleIdx="1" presStyleCnt="2">
        <dgm:presLayoutVars>
          <dgm:chMax val="0"/>
          <dgm:chPref val="0"/>
          <dgm:bulletEnabled val="1"/>
        </dgm:presLayoutVars>
      </dgm:prSet>
      <dgm:spPr/>
    </dgm:pt>
    <dgm:pt modelId="{3D6CBF7B-7E65-44C9-8B0D-300A109ADF4B}" type="pres">
      <dgm:prSet presAssocID="{CDFC6B33-CF13-41B9-B0B6-A0775B317FA5}" presName="desTx" presStyleLbl="alignAccFollowNode1" presStyleIdx="1" presStyleCnt="2">
        <dgm:presLayoutVars>
          <dgm:bulletEnabled val="1"/>
        </dgm:presLayoutVars>
      </dgm:prSet>
      <dgm:spPr/>
    </dgm:pt>
  </dgm:ptLst>
  <dgm:cxnLst>
    <dgm:cxn modelId="{0BF0F220-C25C-456B-9CE4-D0D7C2F0EB59}" srcId="{7F05B318-8D81-4210-8C04-177F1729E7FD}" destId="{CDFC6B33-CF13-41B9-B0B6-A0775B317FA5}" srcOrd="1" destOrd="0" parTransId="{3E4845BC-1098-410B-B3B9-9A97B1A04DED}" sibTransId="{45314A09-1C97-4B94-995F-C5E1D48DFCC7}"/>
    <dgm:cxn modelId="{D3E07F25-0CEA-4A7C-849E-D4683ABC88DA}" type="presOf" srcId="{F5841A08-E9EA-42E1-9AF7-089E31876DB3}" destId="{3D6CBF7B-7E65-44C9-8B0D-300A109ADF4B}" srcOrd="0" destOrd="0" presId="urn:microsoft.com/office/officeart/2005/8/layout/hList1"/>
    <dgm:cxn modelId="{FD2F712F-2F7F-4F98-8520-D966E8846F54}" type="presOf" srcId="{CDFC6B33-CF13-41B9-B0B6-A0775B317FA5}" destId="{A7D33284-D2E6-4C90-BF26-65C8460619FC}" srcOrd="0" destOrd="0" presId="urn:microsoft.com/office/officeart/2005/8/layout/hList1"/>
    <dgm:cxn modelId="{30DE7434-4A19-4C9E-A001-1E04215E434F}" type="presOf" srcId="{7F05B318-8D81-4210-8C04-177F1729E7FD}" destId="{FDB47306-BD6D-4DFD-8725-5395E1DB455F}" srcOrd="0" destOrd="0" presId="urn:microsoft.com/office/officeart/2005/8/layout/hList1"/>
    <dgm:cxn modelId="{0D07F669-C657-4388-9865-3BB7B64DA4FE}" srcId="{9F41BCAE-EC9A-4459-BEF7-539E7B2F64DB}" destId="{642158E2-0CA6-488E-AD80-71D4358B6432}" srcOrd="0" destOrd="0" parTransId="{EB36A2B7-C1C1-4229-A521-73AC7E7D2C86}" sibTransId="{DA251491-A15A-4319-86BF-D7D120EEC23D}"/>
    <dgm:cxn modelId="{99F90C59-D71E-4F53-8FBF-A0B84A5AF710}" type="presOf" srcId="{9F41BCAE-EC9A-4459-BEF7-539E7B2F64DB}" destId="{F2DBECB9-B338-487E-A84B-950BA7223655}" srcOrd="0" destOrd="0" presId="urn:microsoft.com/office/officeart/2005/8/layout/hList1"/>
    <dgm:cxn modelId="{7D90A59D-9E7A-4D26-889E-2D76712ECE4D}" type="presOf" srcId="{642158E2-0CA6-488E-AD80-71D4358B6432}" destId="{5D67577B-95AF-4D2E-AC09-C9D5FC1B786F}" srcOrd="0" destOrd="0" presId="urn:microsoft.com/office/officeart/2005/8/layout/hList1"/>
    <dgm:cxn modelId="{19828AAD-42DE-4D3D-98A7-5A156894B57A}" srcId="{CDFC6B33-CF13-41B9-B0B6-A0775B317FA5}" destId="{F5841A08-E9EA-42E1-9AF7-089E31876DB3}" srcOrd="0" destOrd="0" parTransId="{24741DEB-0C6A-4446-B827-2881D13CE79C}" sibTransId="{D257F581-462B-493A-B2A8-71B6BD5730FF}"/>
    <dgm:cxn modelId="{DD36A6B3-21D6-4905-A24D-32D26779D86F}" srcId="{7F05B318-8D81-4210-8C04-177F1729E7FD}" destId="{9F41BCAE-EC9A-4459-BEF7-539E7B2F64DB}" srcOrd="0" destOrd="0" parTransId="{075B9295-47B9-40DA-AD61-D1F000281CBF}" sibTransId="{198B8736-0213-416B-BE95-D99ED18D1067}"/>
    <dgm:cxn modelId="{45D3F395-2B3A-4B8A-BCFE-C397F61102F3}" type="presParOf" srcId="{FDB47306-BD6D-4DFD-8725-5395E1DB455F}" destId="{BFDC53B7-2B44-4D07-8C6F-A678F4EAFAEB}" srcOrd="0" destOrd="0" presId="urn:microsoft.com/office/officeart/2005/8/layout/hList1"/>
    <dgm:cxn modelId="{C5207A78-829B-45EA-90CE-C02A98FEB897}" type="presParOf" srcId="{BFDC53B7-2B44-4D07-8C6F-A678F4EAFAEB}" destId="{F2DBECB9-B338-487E-A84B-950BA7223655}" srcOrd="0" destOrd="0" presId="urn:microsoft.com/office/officeart/2005/8/layout/hList1"/>
    <dgm:cxn modelId="{138B34C0-1E51-48B9-AFA2-961A7FE6F6B3}" type="presParOf" srcId="{BFDC53B7-2B44-4D07-8C6F-A678F4EAFAEB}" destId="{5D67577B-95AF-4D2E-AC09-C9D5FC1B786F}" srcOrd="1" destOrd="0" presId="urn:microsoft.com/office/officeart/2005/8/layout/hList1"/>
    <dgm:cxn modelId="{CBE5814B-EF14-4D1D-A18B-8B73F78F6057}" type="presParOf" srcId="{FDB47306-BD6D-4DFD-8725-5395E1DB455F}" destId="{28268EB5-5627-488F-9DA2-1C8C7C3C3D8A}" srcOrd="1" destOrd="0" presId="urn:microsoft.com/office/officeart/2005/8/layout/hList1"/>
    <dgm:cxn modelId="{3FE599C7-A5A3-4A07-8441-1EF94F1DA001}" type="presParOf" srcId="{FDB47306-BD6D-4DFD-8725-5395E1DB455F}" destId="{8ADC01AA-290B-4317-BAB7-2FC3116C0A46}" srcOrd="2" destOrd="0" presId="urn:microsoft.com/office/officeart/2005/8/layout/hList1"/>
    <dgm:cxn modelId="{9F575B5B-05A6-4A08-8557-61249DED6A76}" type="presParOf" srcId="{8ADC01AA-290B-4317-BAB7-2FC3116C0A46}" destId="{A7D33284-D2E6-4C90-BF26-65C8460619FC}" srcOrd="0" destOrd="0" presId="urn:microsoft.com/office/officeart/2005/8/layout/hList1"/>
    <dgm:cxn modelId="{FC2ADC3A-33E1-48A6-87ED-2564783E2158}" type="presParOf" srcId="{8ADC01AA-290B-4317-BAB7-2FC3116C0A46}" destId="{3D6CBF7B-7E65-44C9-8B0D-300A109ADF4B}"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343B04-F608-4F57-B8FB-003BEC76AB1E}">
      <dsp:nvSpPr>
        <dsp:cNvPr id="0" name=""/>
        <dsp:cNvSpPr/>
      </dsp:nvSpPr>
      <dsp:spPr>
        <a:xfrm>
          <a:off x="10777"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WHO?</a:t>
          </a:r>
        </a:p>
      </dsp:txBody>
      <dsp:txXfrm>
        <a:off x="172127" y="251714"/>
        <a:ext cx="1470079" cy="537833"/>
      </dsp:txXfrm>
    </dsp:sp>
    <dsp:sp modelId="{C25BE36D-8003-4C1C-86B1-735BE56575FF}">
      <dsp:nvSpPr>
        <dsp:cNvPr id="0" name=""/>
        <dsp:cNvSpPr/>
      </dsp:nvSpPr>
      <dsp:spPr>
        <a:xfrm>
          <a:off x="10777"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Who are the key players?</a:t>
          </a:r>
        </a:p>
        <a:p>
          <a:pPr marL="0" lvl="0" indent="0" algn="l" defTabSz="488950">
            <a:lnSpc>
              <a:spcPct val="90000"/>
            </a:lnSpc>
            <a:spcBef>
              <a:spcPct val="0"/>
            </a:spcBef>
            <a:spcAft>
              <a:spcPct val="35000"/>
            </a:spcAft>
            <a:buNone/>
          </a:pPr>
          <a:r>
            <a:rPr lang="en-US" sz="1100" kern="1200" dirty="0"/>
            <a:t>Professional gamers, casual gamers, and new gamers.</a:t>
          </a:r>
        </a:p>
      </dsp:txBody>
      <dsp:txXfrm>
        <a:off x="10777" y="789548"/>
        <a:ext cx="1631429" cy="3310074"/>
      </dsp:txXfrm>
    </dsp:sp>
    <dsp:sp modelId="{ADA476A1-D41F-477E-85B5-4AF96BAA5D27}">
      <dsp:nvSpPr>
        <dsp:cNvPr id="0" name=""/>
        <dsp:cNvSpPr/>
      </dsp:nvSpPr>
      <dsp:spPr>
        <a:xfrm>
          <a:off x="1751030"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WHAT?</a:t>
          </a:r>
        </a:p>
      </dsp:txBody>
      <dsp:txXfrm>
        <a:off x="1912380" y="251714"/>
        <a:ext cx="1470079" cy="537833"/>
      </dsp:txXfrm>
    </dsp:sp>
    <dsp:sp modelId="{FD3DEC20-0885-4EE1-990D-5A6CF9433602}">
      <dsp:nvSpPr>
        <dsp:cNvPr id="0" name=""/>
        <dsp:cNvSpPr/>
      </dsp:nvSpPr>
      <dsp:spPr>
        <a:xfrm>
          <a:off x="1751030"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What can players do? </a:t>
          </a:r>
        </a:p>
        <a:p>
          <a:pPr marL="0" lvl="0" indent="0" algn="l" defTabSz="488950">
            <a:lnSpc>
              <a:spcPct val="90000"/>
            </a:lnSpc>
            <a:spcBef>
              <a:spcPct val="0"/>
            </a:spcBef>
            <a:spcAft>
              <a:spcPct val="35000"/>
            </a:spcAft>
            <a:buNone/>
          </a:pPr>
          <a:r>
            <a:rPr lang="en-US" sz="1100" kern="1200" dirty="0"/>
            <a:t>Learn about the game, learn the controls, submit strategies and tips.</a:t>
          </a:r>
        </a:p>
        <a:p>
          <a:pPr marL="0" lvl="0" indent="0" algn="l" defTabSz="488950">
            <a:lnSpc>
              <a:spcPct val="90000"/>
            </a:lnSpc>
            <a:spcBef>
              <a:spcPct val="0"/>
            </a:spcBef>
            <a:spcAft>
              <a:spcPct val="35000"/>
            </a:spcAft>
            <a:buNone/>
          </a:pPr>
          <a:endParaRPr lang="en-US" sz="1100" kern="1200" dirty="0"/>
        </a:p>
        <a:p>
          <a:pPr marL="0" lvl="0" indent="0" algn="l" defTabSz="488950">
            <a:lnSpc>
              <a:spcPct val="90000"/>
            </a:lnSpc>
            <a:spcBef>
              <a:spcPct val="0"/>
            </a:spcBef>
            <a:spcAft>
              <a:spcPct val="35000"/>
            </a:spcAft>
            <a:buNone/>
          </a:pPr>
          <a:r>
            <a:rPr lang="en-US" sz="1100" kern="1200" dirty="0"/>
            <a:t>What will the solution do?</a:t>
          </a:r>
        </a:p>
        <a:p>
          <a:pPr marL="0" lvl="0" indent="0" algn="l" defTabSz="488950">
            <a:lnSpc>
              <a:spcPct val="90000"/>
            </a:lnSpc>
            <a:spcBef>
              <a:spcPct val="0"/>
            </a:spcBef>
            <a:spcAft>
              <a:spcPct val="35000"/>
            </a:spcAft>
            <a:buNone/>
          </a:pPr>
          <a:r>
            <a:rPr lang="en-US" sz="1100" kern="1200" dirty="0"/>
            <a:t>Create a community, teach new gamers.</a:t>
          </a:r>
        </a:p>
      </dsp:txBody>
      <dsp:txXfrm>
        <a:off x="1751030" y="789548"/>
        <a:ext cx="1631429" cy="3310074"/>
      </dsp:txXfrm>
    </dsp:sp>
    <dsp:sp modelId="{FF6FE8D9-DAC8-46E8-BF0F-B3EECC6E7E0F}">
      <dsp:nvSpPr>
        <dsp:cNvPr id="0" name=""/>
        <dsp:cNvSpPr/>
      </dsp:nvSpPr>
      <dsp:spPr>
        <a:xfrm>
          <a:off x="3491283"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HOW?</a:t>
          </a:r>
        </a:p>
      </dsp:txBody>
      <dsp:txXfrm>
        <a:off x="3652633" y="251714"/>
        <a:ext cx="1470079" cy="537833"/>
      </dsp:txXfrm>
    </dsp:sp>
    <dsp:sp modelId="{8D242F29-4077-4568-A901-A6D4C230F74E}">
      <dsp:nvSpPr>
        <dsp:cNvPr id="0" name=""/>
        <dsp:cNvSpPr/>
      </dsp:nvSpPr>
      <dsp:spPr>
        <a:xfrm>
          <a:off x="3491283"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How long does the solution last?</a:t>
          </a:r>
        </a:p>
        <a:p>
          <a:pPr marL="0" lvl="0" indent="0" algn="l" defTabSz="488950">
            <a:lnSpc>
              <a:spcPct val="90000"/>
            </a:lnSpc>
            <a:spcBef>
              <a:spcPct val="0"/>
            </a:spcBef>
            <a:spcAft>
              <a:spcPct val="35000"/>
            </a:spcAft>
            <a:buNone/>
          </a:pPr>
          <a:r>
            <a:rPr lang="en-US" sz="1100" kern="1200" dirty="0"/>
            <a:t>Until fighting games are irrelevant.</a:t>
          </a:r>
        </a:p>
        <a:p>
          <a:pPr marL="0" lvl="0" indent="0" algn="l" defTabSz="488950">
            <a:lnSpc>
              <a:spcPct val="90000"/>
            </a:lnSpc>
            <a:spcBef>
              <a:spcPct val="0"/>
            </a:spcBef>
            <a:spcAft>
              <a:spcPct val="35000"/>
            </a:spcAft>
            <a:buNone/>
          </a:pPr>
          <a:r>
            <a:rPr lang="en-US" sz="1100" kern="1200" dirty="0"/>
            <a:t>How many resources will the solution use? </a:t>
          </a:r>
        </a:p>
        <a:p>
          <a:pPr marL="0" lvl="0" indent="0" algn="l" defTabSz="488950">
            <a:lnSpc>
              <a:spcPct val="90000"/>
            </a:lnSpc>
            <a:spcBef>
              <a:spcPct val="0"/>
            </a:spcBef>
            <a:spcAft>
              <a:spcPct val="35000"/>
            </a:spcAft>
            <a:buNone/>
          </a:pPr>
          <a:r>
            <a:rPr lang="en-US" sz="1100" kern="1200" dirty="0"/>
            <a:t>One server if we plan to host it. People are our resource.</a:t>
          </a:r>
        </a:p>
        <a:p>
          <a:pPr marL="0" lvl="0" indent="0" algn="l" defTabSz="488950">
            <a:lnSpc>
              <a:spcPct val="90000"/>
            </a:lnSpc>
            <a:spcBef>
              <a:spcPct val="0"/>
            </a:spcBef>
            <a:spcAft>
              <a:spcPct val="35000"/>
            </a:spcAft>
            <a:buNone/>
          </a:pPr>
          <a:r>
            <a:rPr lang="en-US" sz="1100" kern="1200" dirty="0"/>
            <a:t>How will the solution behave?</a:t>
          </a:r>
        </a:p>
        <a:p>
          <a:pPr marL="0" lvl="0" indent="0" algn="l" defTabSz="488950">
            <a:lnSpc>
              <a:spcPct val="90000"/>
            </a:lnSpc>
            <a:spcBef>
              <a:spcPct val="0"/>
            </a:spcBef>
            <a:spcAft>
              <a:spcPct val="35000"/>
            </a:spcAft>
            <a:buNone/>
          </a:pPr>
          <a:r>
            <a:rPr lang="en-US" sz="1100" kern="1200" dirty="0"/>
            <a:t>Pro gamers will submit the controls and strategies and the casual and new gamers will consume the information.</a:t>
          </a:r>
        </a:p>
      </dsp:txBody>
      <dsp:txXfrm>
        <a:off x="3491283" y="789548"/>
        <a:ext cx="1631429" cy="3310074"/>
      </dsp:txXfrm>
    </dsp:sp>
    <dsp:sp modelId="{185CBAAD-1B75-4B5B-8069-7E0866AD656E}">
      <dsp:nvSpPr>
        <dsp:cNvPr id="0" name=""/>
        <dsp:cNvSpPr/>
      </dsp:nvSpPr>
      <dsp:spPr>
        <a:xfrm>
          <a:off x="5231536"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WHERE?</a:t>
          </a:r>
        </a:p>
      </dsp:txBody>
      <dsp:txXfrm>
        <a:off x="5392886" y="251714"/>
        <a:ext cx="1470079" cy="537833"/>
      </dsp:txXfrm>
    </dsp:sp>
    <dsp:sp modelId="{B29715BC-1B59-4723-876B-563AFE7204BC}">
      <dsp:nvSpPr>
        <dsp:cNvPr id="0" name=""/>
        <dsp:cNvSpPr/>
      </dsp:nvSpPr>
      <dsp:spPr>
        <a:xfrm>
          <a:off x="5231536"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Where will people use the solution? </a:t>
          </a:r>
        </a:p>
        <a:p>
          <a:pPr marL="0" lvl="0" indent="0" algn="l" defTabSz="488950">
            <a:lnSpc>
              <a:spcPct val="90000"/>
            </a:lnSpc>
            <a:spcBef>
              <a:spcPct val="0"/>
            </a:spcBef>
            <a:spcAft>
              <a:spcPct val="35000"/>
            </a:spcAft>
            <a:buNone/>
          </a:pPr>
          <a:r>
            <a:rPr lang="en-US" sz="1100" kern="1200" dirty="0"/>
            <a:t>To learn, improve, and teach.</a:t>
          </a:r>
        </a:p>
      </dsp:txBody>
      <dsp:txXfrm>
        <a:off x="5231536" y="789548"/>
        <a:ext cx="1631429" cy="3310074"/>
      </dsp:txXfrm>
    </dsp:sp>
    <dsp:sp modelId="{59DB4EC6-4334-4950-953F-1732E3008D56}">
      <dsp:nvSpPr>
        <dsp:cNvPr id="0" name=""/>
        <dsp:cNvSpPr/>
      </dsp:nvSpPr>
      <dsp:spPr>
        <a:xfrm>
          <a:off x="6971789"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WHEN?</a:t>
          </a:r>
        </a:p>
      </dsp:txBody>
      <dsp:txXfrm>
        <a:off x="7133139" y="251714"/>
        <a:ext cx="1470079" cy="537833"/>
      </dsp:txXfrm>
    </dsp:sp>
    <dsp:sp modelId="{FC86AD9F-582F-4062-AF5C-E6FA52C53C34}">
      <dsp:nvSpPr>
        <dsp:cNvPr id="0" name=""/>
        <dsp:cNvSpPr/>
      </dsp:nvSpPr>
      <dsp:spPr>
        <a:xfrm>
          <a:off x="6971789"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When will people use the solution? </a:t>
          </a:r>
        </a:p>
        <a:p>
          <a:pPr marL="0" lvl="0" indent="0" algn="l" defTabSz="488950">
            <a:lnSpc>
              <a:spcPct val="90000"/>
            </a:lnSpc>
            <a:spcBef>
              <a:spcPct val="0"/>
            </a:spcBef>
            <a:spcAft>
              <a:spcPct val="35000"/>
            </a:spcAft>
            <a:buNone/>
          </a:pPr>
          <a:r>
            <a:rPr lang="en-US" sz="1100" kern="1200" dirty="0"/>
            <a:t>When they do not know the controls of a game, when they want to learn more about a playstyle.</a:t>
          </a:r>
        </a:p>
      </dsp:txBody>
      <dsp:txXfrm>
        <a:off x="6971789" y="789548"/>
        <a:ext cx="1631429" cy="3310074"/>
      </dsp:txXfrm>
    </dsp:sp>
    <dsp:sp modelId="{762F7988-9B5E-4C03-8E41-8F8DF8D16F68}">
      <dsp:nvSpPr>
        <dsp:cNvPr id="0" name=""/>
        <dsp:cNvSpPr/>
      </dsp:nvSpPr>
      <dsp:spPr>
        <a:xfrm>
          <a:off x="8712043" y="251714"/>
          <a:ext cx="1792779" cy="537833"/>
        </a:xfrm>
        <a:prstGeom prst="chevron">
          <a:avLst>
            <a:gd name="adj" fmla="val 30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408" tIns="66408" rIns="66408" bIns="66408" numCol="1" spcCol="1270" anchor="ctr" anchorCtr="0">
          <a:noAutofit/>
        </a:bodyPr>
        <a:lstStyle/>
        <a:p>
          <a:pPr marL="0" lvl="0" indent="0" algn="ctr" defTabSz="1244600">
            <a:lnSpc>
              <a:spcPct val="90000"/>
            </a:lnSpc>
            <a:spcBef>
              <a:spcPct val="0"/>
            </a:spcBef>
            <a:spcAft>
              <a:spcPct val="35000"/>
            </a:spcAft>
            <a:buNone/>
          </a:pPr>
          <a:r>
            <a:rPr lang="en-US" sz="2800" kern="1200"/>
            <a:t>WHY?</a:t>
          </a:r>
        </a:p>
      </dsp:txBody>
      <dsp:txXfrm>
        <a:off x="8873393" y="251714"/>
        <a:ext cx="1470079" cy="537833"/>
      </dsp:txXfrm>
    </dsp:sp>
    <dsp:sp modelId="{F87BB2E4-475F-42FE-9674-25C249E64203}">
      <dsp:nvSpPr>
        <dsp:cNvPr id="0" name=""/>
        <dsp:cNvSpPr/>
      </dsp:nvSpPr>
      <dsp:spPr>
        <a:xfrm>
          <a:off x="8712043" y="789548"/>
          <a:ext cx="1631429" cy="3310074"/>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919" tIns="128919" rIns="128919" bIns="257838" numCol="1" spcCol="1270" anchor="t" anchorCtr="0">
          <a:noAutofit/>
        </a:bodyPr>
        <a:lstStyle/>
        <a:p>
          <a:pPr marL="0" lvl="0" indent="0" algn="l" defTabSz="488950">
            <a:lnSpc>
              <a:spcPct val="90000"/>
            </a:lnSpc>
            <a:spcBef>
              <a:spcPct val="0"/>
            </a:spcBef>
            <a:spcAft>
              <a:spcPct val="35000"/>
            </a:spcAft>
            <a:buNone/>
          </a:pPr>
          <a:r>
            <a:rPr lang="en-US" sz="1100" kern="1200" dirty="0"/>
            <a:t>Why is the solution needed?</a:t>
          </a:r>
        </a:p>
        <a:p>
          <a:pPr marL="0" lvl="0" indent="0" algn="l" defTabSz="488950">
            <a:lnSpc>
              <a:spcPct val="90000"/>
            </a:lnSpc>
            <a:spcBef>
              <a:spcPct val="0"/>
            </a:spcBef>
            <a:spcAft>
              <a:spcPct val="35000"/>
            </a:spcAft>
            <a:buNone/>
          </a:pPr>
          <a:r>
            <a:rPr lang="en-US" sz="1100" kern="1200" dirty="0"/>
            <a:t>There are not many resources outside of YouTube videos for learning to play fighting games.</a:t>
          </a:r>
        </a:p>
      </dsp:txBody>
      <dsp:txXfrm>
        <a:off x="8712043" y="789548"/>
        <a:ext cx="1631429" cy="33100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DBECB9-B338-487E-A84B-950BA7223655}">
      <dsp:nvSpPr>
        <dsp:cNvPr id="0" name=""/>
        <dsp:cNvSpPr/>
      </dsp:nvSpPr>
      <dsp:spPr>
        <a:xfrm>
          <a:off x="51" y="199719"/>
          <a:ext cx="4913783" cy="11520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4480" tIns="162560" rIns="284480" bIns="162560" numCol="1" spcCol="1270" anchor="ctr" anchorCtr="0">
          <a:noAutofit/>
        </a:bodyPr>
        <a:lstStyle/>
        <a:p>
          <a:pPr marL="0" lvl="0" indent="0" algn="ctr" defTabSz="1778000">
            <a:lnSpc>
              <a:spcPct val="90000"/>
            </a:lnSpc>
            <a:spcBef>
              <a:spcPct val="0"/>
            </a:spcBef>
            <a:spcAft>
              <a:spcPct val="35000"/>
            </a:spcAft>
            <a:buNone/>
          </a:pPr>
          <a:r>
            <a:rPr lang="en-US" sz="4000" kern="1200"/>
            <a:t>Social: </a:t>
          </a:r>
        </a:p>
      </dsp:txBody>
      <dsp:txXfrm>
        <a:off x="51" y="199719"/>
        <a:ext cx="4913783" cy="1152000"/>
      </dsp:txXfrm>
    </dsp:sp>
    <dsp:sp modelId="{5D67577B-95AF-4D2E-AC09-C9D5FC1B786F}">
      <dsp:nvSpPr>
        <dsp:cNvPr id="0" name=""/>
        <dsp:cNvSpPr/>
      </dsp:nvSpPr>
      <dsp:spPr>
        <a:xfrm>
          <a:off x="51" y="1351719"/>
          <a:ext cx="4913783" cy="2799900"/>
        </a:xfrm>
        <a:prstGeom prst="rect">
          <a:avLst/>
        </a:prstGeom>
        <a:solidFill>
          <a:schemeClr val="bg1">
            <a:alpha val="9000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3360" tIns="213360" rIns="284480" bIns="320040" numCol="1" spcCol="1270" anchor="t" anchorCtr="0">
          <a:noAutofit/>
        </a:bodyPr>
        <a:lstStyle/>
        <a:p>
          <a:pPr marL="285750" lvl="1" indent="-285750" algn="l" defTabSz="1778000">
            <a:lnSpc>
              <a:spcPct val="90000"/>
            </a:lnSpc>
            <a:spcBef>
              <a:spcPct val="0"/>
            </a:spcBef>
            <a:spcAft>
              <a:spcPct val="15000"/>
            </a:spcAft>
            <a:buNone/>
          </a:pPr>
          <a:r>
            <a:rPr lang="en-US" sz="4000" kern="1200" dirty="0"/>
            <a:t>	Reframing fighting games as a method of building community</a:t>
          </a:r>
        </a:p>
      </dsp:txBody>
      <dsp:txXfrm>
        <a:off x="51" y="1351719"/>
        <a:ext cx="4913783" cy="2799900"/>
      </dsp:txXfrm>
    </dsp:sp>
    <dsp:sp modelId="{A7D33284-D2E6-4C90-BF26-65C8460619FC}">
      <dsp:nvSpPr>
        <dsp:cNvPr id="0" name=""/>
        <dsp:cNvSpPr/>
      </dsp:nvSpPr>
      <dsp:spPr>
        <a:xfrm>
          <a:off x="5601764" y="199719"/>
          <a:ext cx="4913783" cy="11520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4480" tIns="162560" rIns="284480" bIns="162560" numCol="1" spcCol="1270" anchor="ctr" anchorCtr="0">
          <a:noAutofit/>
        </a:bodyPr>
        <a:lstStyle/>
        <a:p>
          <a:pPr marL="0" lvl="0" indent="0" algn="ctr" defTabSz="1778000">
            <a:lnSpc>
              <a:spcPct val="90000"/>
            </a:lnSpc>
            <a:spcBef>
              <a:spcPct val="0"/>
            </a:spcBef>
            <a:spcAft>
              <a:spcPct val="35000"/>
            </a:spcAft>
            <a:buNone/>
          </a:pPr>
          <a:r>
            <a:rPr lang="en-US" sz="4000" kern="1200"/>
            <a:t>Legal:</a:t>
          </a:r>
        </a:p>
      </dsp:txBody>
      <dsp:txXfrm>
        <a:off x="5601764" y="199719"/>
        <a:ext cx="4913783" cy="1152000"/>
      </dsp:txXfrm>
    </dsp:sp>
    <dsp:sp modelId="{3D6CBF7B-7E65-44C9-8B0D-300A109ADF4B}">
      <dsp:nvSpPr>
        <dsp:cNvPr id="0" name=""/>
        <dsp:cNvSpPr/>
      </dsp:nvSpPr>
      <dsp:spPr>
        <a:xfrm>
          <a:off x="5601764" y="1351719"/>
          <a:ext cx="4913783" cy="2799900"/>
        </a:xfrm>
        <a:prstGeom prst="rect">
          <a:avLst/>
        </a:prstGeom>
        <a:solidFill>
          <a:schemeClr val="bg1">
            <a:alpha val="9000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3360" tIns="213360" rIns="284480" bIns="320040" numCol="1" spcCol="1270" anchor="t" anchorCtr="0">
          <a:noAutofit/>
        </a:bodyPr>
        <a:lstStyle/>
        <a:p>
          <a:pPr marL="285750" lvl="1" indent="-285750" algn="l" defTabSz="1778000">
            <a:lnSpc>
              <a:spcPct val="90000"/>
            </a:lnSpc>
            <a:spcBef>
              <a:spcPct val="0"/>
            </a:spcBef>
            <a:spcAft>
              <a:spcPct val="15000"/>
            </a:spcAft>
            <a:buNone/>
          </a:pPr>
          <a:r>
            <a:rPr lang="en-US" sz="4000" kern="1200" dirty="0"/>
            <a:t>	Companies may not like their games being represented without permission</a:t>
          </a:r>
        </a:p>
      </dsp:txBody>
      <dsp:txXfrm>
        <a:off x="5601764" y="1351719"/>
        <a:ext cx="4913783" cy="2799900"/>
      </dsp:txXfrm>
    </dsp:sp>
  </dsp:spTree>
</dsp:drawing>
</file>

<file path=ppt/diagrams/layout1.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10/14/2023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adgets on a desk">
            <a:extLst>
              <a:ext uri="{FF2B5EF4-FFF2-40B4-BE49-F238E27FC236}">
                <a16:creationId xmlns:a16="http://schemas.microsoft.com/office/drawing/2014/main" id="{1980E1B8-9A34-1324-FFB7-153EBA5228E2}"/>
              </a:ext>
            </a:extLst>
          </p:cNvPr>
          <p:cNvPicPr>
            <a:picLocks noChangeAspect="1"/>
          </p:cNvPicPr>
          <p:nvPr/>
        </p:nvPicPr>
        <p:blipFill rotWithShape="1">
          <a:blip r:embed="rId2">
            <a:alphaModFix amt="50000"/>
          </a:blip>
          <a:srcRect t="4956" b="20044"/>
          <a:stretch/>
        </p:blipFill>
        <p:spPr>
          <a:xfrm>
            <a:off x="20" y="1"/>
            <a:ext cx="12191980" cy="6857999"/>
          </a:xfrm>
          <a:prstGeom prst="rect">
            <a:avLst/>
          </a:prstGeom>
        </p:spPr>
      </p:pic>
      <p:sp>
        <p:nvSpPr>
          <p:cNvPr id="2" name="Title 1"/>
          <p:cNvSpPr>
            <a:spLocks noGrp="1"/>
          </p:cNvSpPr>
          <p:nvPr>
            <p:ph type="ctrTitle"/>
          </p:nvPr>
        </p:nvSpPr>
        <p:spPr>
          <a:xfrm>
            <a:off x="1524000" y="1122362"/>
            <a:ext cx="9144000" cy="2900518"/>
          </a:xfrm>
        </p:spPr>
        <p:txBody>
          <a:bodyPr>
            <a:normAutofit/>
          </a:bodyPr>
          <a:lstStyle/>
          <a:p>
            <a:r>
              <a:rPr lang="en-US">
                <a:solidFill>
                  <a:srgbClr val="FFFFFF"/>
                </a:solidFill>
              </a:rPr>
              <a:t>The Game Site</a:t>
            </a:r>
          </a:p>
        </p:txBody>
      </p:sp>
      <p:sp>
        <p:nvSpPr>
          <p:cNvPr id="3" name="Subtitle 2"/>
          <p:cNvSpPr>
            <a:spLocks noGrp="1"/>
          </p:cNvSpPr>
          <p:nvPr>
            <p:ph type="subTitle" idx="1"/>
          </p:nvPr>
        </p:nvSpPr>
        <p:spPr>
          <a:xfrm>
            <a:off x="1524000" y="4159404"/>
            <a:ext cx="9144000" cy="1098395"/>
          </a:xfrm>
        </p:spPr>
        <p:txBody>
          <a:bodyPr>
            <a:normAutofit/>
          </a:bodyPr>
          <a:lstStyle/>
          <a:p>
            <a:r>
              <a:rPr lang="en-US" dirty="0">
                <a:solidFill>
                  <a:srgbClr val="FFFFFF"/>
                </a:solidFill>
              </a:rPr>
              <a:t>By Andrey Owen, Brandon Cooper, Logan Poe, Prosper Jibunor</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a:extLst>
              <a:ext uri="{FF2B5EF4-FFF2-40B4-BE49-F238E27FC236}">
                <a16:creationId xmlns:a16="http://schemas.microsoft.com/office/drawing/2014/main" id="{8084BCDF-4C9E-055B-4739-0E68C6D21EDF}"/>
              </a:ext>
            </a:extLst>
          </p:cNvPr>
          <p:cNvPicPr>
            <a:picLocks noGrp="1" noChangeAspect="1"/>
          </p:cNvPicPr>
          <p:nvPr>
            <p:ph idx="1"/>
          </p:nvPr>
        </p:nvPicPr>
        <p:blipFill rotWithShape="1">
          <a:blip r:embed="rId2"/>
          <a:srcRect t="5352" b="4665"/>
          <a:stretch/>
        </p:blipFill>
        <p:spPr>
          <a:xfrm>
            <a:off x="20" y="1282"/>
            <a:ext cx="12191980" cy="6856718"/>
          </a:xfrm>
          <a:prstGeom prst="rect">
            <a:avLst/>
          </a:prstGeom>
        </p:spPr>
      </p:pic>
      <p:sp>
        <p:nvSpPr>
          <p:cNvPr id="5" name="TextBox 4">
            <a:extLst>
              <a:ext uri="{FF2B5EF4-FFF2-40B4-BE49-F238E27FC236}">
                <a16:creationId xmlns:a16="http://schemas.microsoft.com/office/drawing/2014/main" id="{D15BDDA9-DA04-42C2-5C3A-9D31F99494A8}"/>
              </a:ext>
            </a:extLst>
          </p:cNvPr>
          <p:cNvSpPr txBox="1"/>
          <p:nvPr/>
        </p:nvSpPr>
        <p:spPr>
          <a:xfrm>
            <a:off x="1161435" y="92177"/>
            <a:ext cx="604683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Calibri"/>
              </a:rPr>
              <a:t>Value Proposition - New Gamer</a:t>
            </a:r>
          </a:p>
        </p:txBody>
      </p:sp>
      <p:sp>
        <p:nvSpPr>
          <p:cNvPr id="6" name="TextBox 5">
            <a:extLst>
              <a:ext uri="{FF2B5EF4-FFF2-40B4-BE49-F238E27FC236}">
                <a16:creationId xmlns:a16="http://schemas.microsoft.com/office/drawing/2014/main" id="{7A6CC164-1AD8-9075-98F1-8C032F2E26B3}"/>
              </a:ext>
            </a:extLst>
          </p:cNvPr>
          <p:cNvSpPr txBox="1"/>
          <p:nvPr/>
        </p:nvSpPr>
        <p:spPr>
          <a:xfrm>
            <a:off x="6384823" y="1038533"/>
            <a:ext cx="3834579"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                        Pains:</a:t>
            </a:r>
          </a:p>
          <a:p>
            <a:r>
              <a:rPr lang="en-US" sz="2400" dirty="0">
                <a:cs typeface="Calibri"/>
              </a:rPr>
              <a:t>             Little experience, </a:t>
            </a:r>
          </a:p>
          <a:p>
            <a:r>
              <a:rPr lang="en-US" sz="2400" dirty="0">
                <a:cs typeface="Calibri"/>
              </a:rPr>
              <a:t>       Little to not skill,</a:t>
            </a:r>
          </a:p>
          <a:p>
            <a:r>
              <a:rPr lang="en-US" sz="2400" dirty="0">
                <a:cs typeface="Calibri"/>
              </a:rPr>
              <a:t>    Doesn't know controls</a:t>
            </a:r>
          </a:p>
          <a:p>
            <a:endParaRPr lang="en-US" sz="2400" dirty="0">
              <a:cs typeface="Calibri"/>
            </a:endParaRPr>
          </a:p>
        </p:txBody>
      </p:sp>
      <p:sp>
        <p:nvSpPr>
          <p:cNvPr id="7" name="TextBox 6">
            <a:extLst>
              <a:ext uri="{FF2B5EF4-FFF2-40B4-BE49-F238E27FC236}">
                <a16:creationId xmlns:a16="http://schemas.microsoft.com/office/drawing/2014/main" id="{74030B26-65D2-7C67-80A4-8491CF93D05D}"/>
              </a:ext>
            </a:extLst>
          </p:cNvPr>
          <p:cNvSpPr txBox="1"/>
          <p:nvPr/>
        </p:nvSpPr>
        <p:spPr>
          <a:xfrm>
            <a:off x="9297628" y="2968112"/>
            <a:ext cx="206477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Process: Fighting games</a:t>
            </a:r>
          </a:p>
        </p:txBody>
      </p:sp>
      <p:sp>
        <p:nvSpPr>
          <p:cNvPr id="8" name="TextBox 7">
            <a:extLst>
              <a:ext uri="{FF2B5EF4-FFF2-40B4-BE49-F238E27FC236}">
                <a16:creationId xmlns:a16="http://schemas.microsoft.com/office/drawing/2014/main" id="{3A3DC70E-0C9C-48B8-8429-4A1E19A0D2CD}"/>
              </a:ext>
            </a:extLst>
          </p:cNvPr>
          <p:cNvSpPr txBox="1"/>
          <p:nvPr/>
        </p:nvSpPr>
        <p:spPr>
          <a:xfrm>
            <a:off x="6433983" y="3594919"/>
            <a:ext cx="372396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cs typeface="Calibri"/>
              </a:rPr>
              <a:t>Gains:</a:t>
            </a:r>
            <a:endParaRPr lang="en-US" dirty="0">
              <a:cs typeface="Calibri"/>
            </a:endParaRPr>
          </a:p>
          <a:p>
            <a:r>
              <a:rPr lang="en-US" sz="2400" dirty="0">
                <a:cs typeface="Calibri"/>
              </a:rPr>
              <a:t> Ability to learn controls,</a:t>
            </a:r>
          </a:p>
          <a:p>
            <a:r>
              <a:rPr lang="en-US" sz="2400" dirty="0">
                <a:cs typeface="Calibri"/>
              </a:rPr>
              <a:t>   A place to find guidance</a:t>
            </a:r>
          </a:p>
        </p:txBody>
      </p:sp>
      <p:sp>
        <p:nvSpPr>
          <p:cNvPr id="10" name="TextBox 9">
            <a:extLst>
              <a:ext uri="{FF2B5EF4-FFF2-40B4-BE49-F238E27FC236}">
                <a16:creationId xmlns:a16="http://schemas.microsoft.com/office/drawing/2014/main" id="{B148E214-9A25-DACA-5F66-BD6DD3F0D8E8}"/>
              </a:ext>
            </a:extLst>
          </p:cNvPr>
          <p:cNvSpPr txBox="1"/>
          <p:nvPr/>
        </p:nvSpPr>
        <p:spPr>
          <a:xfrm>
            <a:off x="1210597" y="2906660"/>
            <a:ext cx="162232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Product:</a:t>
            </a:r>
          </a:p>
          <a:p>
            <a:r>
              <a:rPr lang="en-US" sz="2400" dirty="0">
                <a:cs typeface="Calibri"/>
              </a:rPr>
              <a:t>The Game Site</a:t>
            </a:r>
          </a:p>
        </p:txBody>
      </p:sp>
      <p:sp>
        <p:nvSpPr>
          <p:cNvPr id="11" name="TextBox 10">
            <a:extLst>
              <a:ext uri="{FF2B5EF4-FFF2-40B4-BE49-F238E27FC236}">
                <a16:creationId xmlns:a16="http://schemas.microsoft.com/office/drawing/2014/main" id="{396B97A1-54B7-F50F-DEBB-FBF80BC72D72}"/>
              </a:ext>
            </a:extLst>
          </p:cNvPr>
          <p:cNvSpPr txBox="1"/>
          <p:nvPr/>
        </p:nvSpPr>
        <p:spPr>
          <a:xfrm>
            <a:off x="2820629" y="1222886"/>
            <a:ext cx="298654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Pain relievers:</a:t>
            </a:r>
          </a:p>
          <a:p>
            <a:r>
              <a:rPr lang="en-US" sz="2400" dirty="0">
                <a:cs typeface="Calibri"/>
              </a:rPr>
              <a:t>Provides controls for a variety of fighting        games and platforms</a:t>
            </a:r>
          </a:p>
        </p:txBody>
      </p:sp>
      <p:sp>
        <p:nvSpPr>
          <p:cNvPr id="12" name="TextBox 11">
            <a:extLst>
              <a:ext uri="{FF2B5EF4-FFF2-40B4-BE49-F238E27FC236}">
                <a16:creationId xmlns:a16="http://schemas.microsoft.com/office/drawing/2014/main" id="{F9614B99-5A62-AB4E-615A-85FE902154B8}"/>
              </a:ext>
            </a:extLst>
          </p:cNvPr>
          <p:cNvSpPr txBox="1"/>
          <p:nvPr/>
        </p:nvSpPr>
        <p:spPr>
          <a:xfrm>
            <a:off x="3170903" y="3705531"/>
            <a:ext cx="247035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Gain creators:</a:t>
            </a:r>
            <a:endParaRPr lang="en-US" dirty="0">
              <a:cs typeface="Calibri"/>
            </a:endParaRPr>
          </a:p>
          <a:p>
            <a:r>
              <a:rPr lang="en-US" sz="2400" dirty="0">
                <a:cs typeface="Calibri"/>
              </a:rPr>
              <a:t>A place to find controls</a:t>
            </a:r>
          </a:p>
        </p:txBody>
      </p:sp>
    </p:spTree>
    <p:extLst>
      <p:ext uri="{BB962C8B-B14F-4D97-AF65-F5344CB8AC3E}">
        <p14:creationId xmlns:p14="http://schemas.microsoft.com/office/powerpoint/2010/main" val="4040940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a:extLst>
              <a:ext uri="{FF2B5EF4-FFF2-40B4-BE49-F238E27FC236}">
                <a16:creationId xmlns:a16="http://schemas.microsoft.com/office/drawing/2014/main" id="{8084BCDF-4C9E-055B-4739-0E68C6D21EDF}"/>
              </a:ext>
            </a:extLst>
          </p:cNvPr>
          <p:cNvPicPr>
            <a:picLocks noGrp="1" noChangeAspect="1"/>
          </p:cNvPicPr>
          <p:nvPr>
            <p:ph idx="1"/>
          </p:nvPr>
        </p:nvPicPr>
        <p:blipFill rotWithShape="1">
          <a:blip r:embed="rId2"/>
          <a:srcRect t="5352" b="4665"/>
          <a:stretch/>
        </p:blipFill>
        <p:spPr>
          <a:xfrm>
            <a:off x="20" y="1282"/>
            <a:ext cx="12191980" cy="6856718"/>
          </a:xfrm>
          <a:prstGeom prst="rect">
            <a:avLst/>
          </a:prstGeom>
        </p:spPr>
      </p:pic>
      <p:sp>
        <p:nvSpPr>
          <p:cNvPr id="5" name="TextBox 4">
            <a:extLst>
              <a:ext uri="{FF2B5EF4-FFF2-40B4-BE49-F238E27FC236}">
                <a16:creationId xmlns:a16="http://schemas.microsoft.com/office/drawing/2014/main" id="{D15BDDA9-DA04-42C2-5C3A-9D31F99494A8}"/>
              </a:ext>
            </a:extLst>
          </p:cNvPr>
          <p:cNvSpPr txBox="1"/>
          <p:nvPr/>
        </p:nvSpPr>
        <p:spPr>
          <a:xfrm>
            <a:off x="1161435" y="92177"/>
            <a:ext cx="672293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Calibri"/>
              </a:rPr>
              <a:t>Value Proposition - Causal Gamer</a:t>
            </a:r>
          </a:p>
        </p:txBody>
      </p:sp>
      <p:sp>
        <p:nvSpPr>
          <p:cNvPr id="6" name="TextBox 5">
            <a:extLst>
              <a:ext uri="{FF2B5EF4-FFF2-40B4-BE49-F238E27FC236}">
                <a16:creationId xmlns:a16="http://schemas.microsoft.com/office/drawing/2014/main" id="{7A6CC164-1AD8-9075-98F1-8C032F2E26B3}"/>
              </a:ext>
            </a:extLst>
          </p:cNvPr>
          <p:cNvSpPr txBox="1"/>
          <p:nvPr/>
        </p:nvSpPr>
        <p:spPr>
          <a:xfrm>
            <a:off x="6667500" y="1075404"/>
            <a:ext cx="3834579"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                        Pains:</a:t>
            </a:r>
          </a:p>
          <a:p>
            <a:r>
              <a:rPr lang="en-US" sz="2400" dirty="0">
                <a:cs typeface="Calibri"/>
              </a:rPr>
              <a:t>             Plays casually but          wishes to improve,</a:t>
            </a:r>
          </a:p>
          <a:p>
            <a:r>
              <a:rPr lang="en-US" sz="2400" dirty="0">
                <a:cs typeface="Calibri"/>
              </a:rPr>
              <a:t>Struggles against </a:t>
            </a:r>
          </a:p>
          <a:p>
            <a:r>
              <a:rPr lang="en-US" sz="2400" dirty="0">
                <a:cs typeface="Calibri"/>
              </a:rPr>
              <a:t>Experienced </a:t>
            </a:r>
          </a:p>
          <a:p>
            <a:r>
              <a:rPr lang="en-US" sz="2400" dirty="0">
                <a:cs typeface="Calibri"/>
              </a:rPr>
              <a:t>opponents</a:t>
            </a:r>
          </a:p>
          <a:p>
            <a:endParaRPr lang="en-US" sz="2400" dirty="0">
              <a:cs typeface="Calibri"/>
            </a:endParaRPr>
          </a:p>
        </p:txBody>
      </p:sp>
      <p:sp>
        <p:nvSpPr>
          <p:cNvPr id="7" name="TextBox 6">
            <a:extLst>
              <a:ext uri="{FF2B5EF4-FFF2-40B4-BE49-F238E27FC236}">
                <a16:creationId xmlns:a16="http://schemas.microsoft.com/office/drawing/2014/main" id="{74030B26-65D2-7C67-80A4-8491CF93D05D}"/>
              </a:ext>
            </a:extLst>
          </p:cNvPr>
          <p:cNvSpPr txBox="1"/>
          <p:nvPr/>
        </p:nvSpPr>
        <p:spPr>
          <a:xfrm>
            <a:off x="9297628" y="2968112"/>
            <a:ext cx="206477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Process: Fighting games</a:t>
            </a:r>
          </a:p>
        </p:txBody>
      </p:sp>
      <p:sp>
        <p:nvSpPr>
          <p:cNvPr id="8" name="TextBox 7">
            <a:extLst>
              <a:ext uri="{FF2B5EF4-FFF2-40B4-BE49-F238E27FC236}">
                <a16:creationId xmlns:a16="http://schemas.microsoft.com/office/drawing/2014/main" id="{3A3DC70E-0C9C-48B8-8429-4A1E19A0D2CD}"/>
              </a:ext>
            </a:extLst>
          </p:cNvPr>
          <p:cNvSpPr txBox="1"/>
          <p:nvPr/>
        </p:nvSpPr>
        <p:spPr>
          <a:xfrm>
            <a:off x="6433983" y="3594919"/>
            <a:ext cx="3723967"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cs typeface="Calibri"/>
              </a:rPr>
              <a:t>Gains:</a:t>
            </a:r>
            <a:endParaRPr lang="en-US" dirty="0">
              <a:cs typeface="Calibri"/>
            </a:endParaRPr>
          </a:p>
          <a:p>
            <a:r>
              <a:rPr lang="en-US" sz="2400" dirty="0">
                <a:cs typeface="Calibri"/>
              </a:rPr>
              <a:t> Ability to learn better      combos, a place to learn</a:t>
            </a:r>
          </a:p>
          <a:p>
            <a:r>
              <a:rPr lang="en-US" sz="2400" dirty="0">
                <a:cs typeface="Calibri"/>
              </a:rPr>
              <a:t>   </a:t>
            </a:r>
          </a:p>
        </p:txBody>
      </p:sp>
      <p:sp>
        <p:nvSpPr>
          <p:cNvPr id="10" name="TextBox 9">
            <a:extLst>
              <a:ext uri="{FF2B5EF4-FFF2-40B4-BE49-F238E27FC236}">
                <a16:creationId xmlns:a16="http://schemas.microsoft.com/office/drawing/2014/main" id="{B148E214-9A25-DACA-5F66-BD6DD3F0D8E8}"/>
              </a:ext>
            </a:extLst>
          </p:cNvPr>
          <p:cNvSpPr txBox="1"/>
          <p:nvPr/>
        </p:nvSpPr>
        <p:spPr>
          <a:xfrm>
            <a:off x="1210597" y="2906660"/>
            <a:ext cx="162232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Product:</a:t>
            </a:r>
          </a:p>
          <a:p>
            <a:r>
              <a:rPr lang="en-US" sz="2400" dirty="0">
                <a:cs typeface="Calibri"/>
              </a:rPr>
              <a:t>The Game Site</a:t>
            </a:r>
          </a:p>
        </p:txBody>
      </p:sp>
      <p:sp>
        <p:nvSpPr>
          <p:cNvPr id="11" name="TextBox 10">
            <a:extLst>
              <a:ext uri="{FF2B5EF4-FFF2-40B4-BE49-F238E27FC236}">
                <a16:creationId xmlns:a16="http://schemas.microsoft.com/office/drawing/2014/main" id="{396B97A1-54B7-F50F-DEBB-FBF80BC72D72}"/>
              </a:ext>
            </a:extLst>
          </p:cNvPr>
          <p:cNvSpPr txBox="1"/>
          <p:nvPr/>
        </p:nvSpPr>
        <p:spPr>
          <a:xfrm>
            <a:off x="2820629" y="1222886"/>
            <a:ext cx="298654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Pain relievers:</a:t>
            </a:r>
          </a:p>
          <a:p>
            <a:r>
              <a:rPr lang="en-US" sz="2400" dirty="0">
                <a:cs typeface="Calibri"/>
              </a:rPr>
              <a:t>Provides advanced combos for a variety of fighting games and     platforms</a:t>
            </a:r>
          </a:p>
        </p:txBody>
      </p:sp>
      <p:sp>
        <p:nvSpPr>
          <p:cNvPr id="12" name="TextBox 11">
            <a:extLst>
              <a:ext uri="{FF2B5EF4-FFF2-40B4-BE49-F238E27FC236}">
                <a16:creationId xmlns:a16="http://schemas.microsoft.com/office/drawing/2014/main" id="{F9614B99-5A62-AB4E-615A-85FE902154B8}"/>
              </a:ext>
            </a:extLst>
          </p:cNvPr>
          <p:cNvSpPr txBox="1"/>
          <p:nvPr/>
        </p:nvSpPr>
        <p:spPr>
          <a:xfrm>
            <a:off x="3170903" y="3705531"/>
            <a:ext cx="247035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Gain creators:</a:t>
            </a:r>
            <a:endParaRPr lang="en-US" dirty="0">
              <a:cs typeface="Calibri"/>
            </a:endParaRPr>
          </a:p>
          <a:p>
            <a:r>
              <a:rPr lang="en-US" sz="2400" dirty="0">
                <a:cs typeface="Calibri"/>
              </a:rPr>
              <a:t>A place to find advanced combos</a:t>
            </a:r>
          </a:p>
        </p:txBody>
      </p:sp>
    </p:spTree>
    <p:extLst>
      <p:ext uri="{BB962C8B-B14F-4D97-AF65-F5344CB8AC3E}">
        <p14:creationId xmlns:p14="http://schemas.microsoft.com/office/powerpoint/2010/main" val="2862746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a:extLst>
              <a:ext uri="{FF2B5EF4-FFF2-40B4-BE49-F238E27FC236}">
                <a16:creationId xmlns:a16="http://schemas.microsoft.com/office/drawing/2014/main" id="{8084BCDF-4C9E-055B-4739-0E68C6D21EDF}"/>
              </a:ext>
            </a:extLst>
          </p:cNvPr>
          <p:cNvPicPr>
            <a:picLocks noGrp="1" noChangeAspect="1"/>
          </p:cNvPicPr>
          <p:nvPr>
            <p:ph idx="1"/>
          </p:nvPr>
        </p:nvPicPr>
        <p:blipFill rotWithShape="1">
          <a:blip r:embed="rId2"/>
          <a:srcRect t="5352" b="4665"/>
          <a:stretch/>
        </p:blipFill>
        <p:spPr>
          <a:xfrm>
            <a:off x="20" y="1282"/>
            <a:ext cx="12191980" cy="6856718"/>
          </a:xfrm>
          <a:prstGeom prst="rect">
            <a:avLst/>
          </a:prstGeom>
        </p:spPr>
      </p:pic>
      <p:sp>
        <p:nvSpPr>
          <p:cNvPr id="5" name="TextBox 4">
            <a:extLst>
              <a:ext uri="{FF2B5EF4-FFF2-40B4-BE49-F238E27FC236}">
                <a16:creationId xmlns:a16="http://schemas.microsoft.com/office/drawing/2014/main" id="{D15BDDA9-DA04-42C2-5C3A-9D31F99494A8}"/>
              </a:ext>
            </a:extLst>
          </p:cNvPr>
          <p:cNvSpPr txBox="1"/>
          <p:nvPr/>
        </p:nvSpPr>
        <p:spPr>
          <a:xfrm>
            <a:off x="1161435" y="92177"/>
            <a:ext cx="604683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Calibri"/>
              </a:rPr>
              <a:t>Value Proposition - Pro Gamer</a:t>
            </a:r>
          </a:p>
        </p:txBody>
      </p:sp>
      <p:sp>
        <p:nvSpPr>
          <p:cNvPr id="6" name="TextBox 5">
            <a:extLst>
              <a:ext uri="{FF2B5EF4-FFF2-40B4-BE49-F238E27FC236}">
                <a16:creationId xmlns:a16="http://schemas.microsoft.com/office/drawing/2014/main" id="{7A6CC164-1AD8-9075-98F1-8C032F2E26B3}"/>
              </a:ext>
            </a:extLst>
          </p:cNvPr>
          <p:cNvSpPr txBox="1"/>
          <p:nvPr/>
        </p:nvSpPr>
        <p:spPr>
          <a:xfrm>
            <a:off x="6667500" y="1075404"/>
            <a:ext cx="3834579"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                        Pains:</a:t>
            </a:r>
          </a:p>
          <a:p>
            <a:r>
              <a:rPr lang="en-US" sz="2400" dirty="0">
                <a:cs typeface="Calibri"/>
              </a:rPr>
              <a:t>             Wants to improve,</a:t>
            </a:r>
          </a:p>
          <a:p>
            <a:r>
              <a:rPr lang="en-US" sz="2400" dirty="0">
                <a:cs typeface="Calibri"/>
              </a:rPr>
              <a:t>    Can't share experiences       well</a:t>
            </a:r>
          </a:p>
          <a:p>
            <a:endParaRPr lang="en-US" sz="2400" dirty="0">
              <a:cs typeface="Calibri"/>
            </a:endParaRPr>
          </a:p>
        </p:txBody>
      </p:sp>
      <p:sp>
        <p:nvSpPr>
          <p:cNvPr id="7" name="TextBox 6">
            <a:extLst>
              <a:ext uri="{FF2B5EF4-FFF2-40B4-BE49-F238E27FC236}">
                <a16:creationId xmlns:a16="http://schemas.microsoft.com/office/drawing/2014/main" id="{74030B26-65D2-7C67-80A4-8491CF93D05D}"/>
              </a:ext>
            </a:extLst>
          </p:cNvPr>
          <p:cNvSpPr txBox="1"/>
          <p:nvPr/>
        </p:nvSpPr>
        <p:spPr>
          <a:xfrm>
            <a:off x="9297628" y="2968112"/>
            <a:ext cx="206477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Process: Fighting games</a:t>
            </a:r>
          </a:p>
        </p:txBody>
      </p:sp>
      <p:sp>
        <p:nvSpPr>
          <p:cNvPr id="8" name="TextBox 7">
            <a:extLst>
              <a:ext uri="{FF2B5EF4-FFF2-40B4-BE49-F238E27FC236}">
                <a16:creationId xmlns:a16="http://schemas.microsoft.com/office/drawing/2014/main" id="{3A3DC70E-0C9C-48B8-8429-4A1E19A0D2CD}"/>
              </a:ext>
            </a:extLst>
          </p:cNvPr>
          <p:cNvSpPr txBox="1"/>
          <p:nvPr/>
        </p:nvSpPr>
        <p:spPr>
          <a:xfrm>
            <a:off x="6433983" y="3594919"/>
            <a:ext cx="372396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cs typeface="Calibri"/>
              </a:rPr>
              <a:t>Gains:</a:t>
            </a:r>
            <a:endParaRPr lang="en-US" dirty="0">
              <a:cs typeface="Calibri"/>
            </a:endParaRPr>
          </a:p>
          <a:p>
            <a:r>
              <a:rPr lang="en-US" sz="2400" dirty="0">
                <a:cs typeface="Calibri"/>
              </a:rPr>
              <a:t> Ability to share their      experience and possibly            learn from other pros</a:t>
            </a:r>
          </a:p>
          <a:p>
            <a:r>
              <a:rPr lang="en-US" sz="2400" dirty="0">
                <a:cs typeface="Calibri"/>
              </a:rPr>
              <a:t>   </a:t>
            </a:r>
          </a:p>
        </p:txBody>
      </p:sp>
      <p:sp>
        <p:nvSpPr>
          <p:cNvPr id="10" name="TextBox 9">
            <a:extLst>
              <a:ext uri="{FF2B5EF4-FFF2-40B4-BE49-F238E27FC236}">
                <a16:creationId xmlns:a16="http://schemas.microsoft.com/office/drawing/2014/main" id="{B148E214-9A25-DACA-5F66-BD6DD3F0D8E8}"/>
              </a:ext>
            </a:extLst>
          </p:cNvPr>
          <p:cNvSpPr txBox="1"/>
          <p:nvPr/>
        </p:nvSpPr>
        <p:spPr>
          <a:xfrm>
            <a:off x="1210597" y="2906660"/>
            <a:ext cx="162232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Product:</a:t>
            </a:r>
          </a:p>
          <a:p>
            <a:r>
              <a:rPr lang="en-US" sz="2400" dirty="0">
                <a:cs typeface="Calibri"/>
              </a:rPr>
              <a:t>The Game Site</a:t>
            </a:r>
          </a:p>
        </p:txBody>
      </p:sp>
      <p:sp>
        <p:nvSpPr>
          <p:cNvPr id="11" name="TextBox 10">
            <a:extLst>
              <a:ext uri="{FF2B5EF4-FFF2-40B4-BE49-F238E27FC236}">
                <a16:creationId xmlns:a16="http://schemas.microsoft.com/office/drawing/2014/main" id="{396B97A1-54B7-F50F-DEBB-FBF80BC72D72}"/>
              </a:ext>
            </a:extLst>
          </p:cNvPr>
          <p:cNvSpPr txBox="1"/>
          <p:nvPr/>
        </p:nvSpPr>
        <p:spPr>
          <a:xfrm>
            <a:off x="2820629" y="1222886"/>
            <a:ext cx="298654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Pain relievers:</a:t>
            </a:r>
          </a:p>
          <a:p>
            <a:r>
              <a:rPr lang="en-US" sz="2400" dirty="0">
                <a:cs typeface="Calibri"/>
              </a:rPr>
              <a:t>Provides the avenues to share their experience with new to pro gamers</a:t>
            </a:r>
          </a:p>
        </p:txBody>
      </p:sp>
      <p:sp>
        <p:nvSpPr>
          <p:cNvPr id="12" name="TextBox 11">
            <a:extLst>
              <a:ext uri="{FF2B5EF4-FFF2-40B4-BE49-F238E27FC236}">
                <a16:creationId xmlns:a16="http://schemas.microsoft.com/office/drawing/2014/main" id="{F9614B99-5A62-AB4E-615A-85FE902154B8}"/>
              </a:ext>
            </a:extLst>
          </p:cNvPr>
          <p:cNvSpPr txBox="1"/>
          <p:nvPr/>
        </p:nvSpPr>
        <p:spPr>
          <a:xfrm>
            <a:off x="3170903" y="3705531"/>
            <a:ext cx="247035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Gain creators:</a:t>
            </a:r>
            <a:endParaRPr lang="en-US" dirty="0">
              <a:cs typeface="Calibri"/>
            </a:endParaRPr>
          </a:p>
          <a:p>
            <a:r>
              <a:rPr lang="en-US" sz="2400" dirty="0">
                <a:cs typeface="Calibri"/>
              </a:rPr>
              <a:t>Ability to collaborate</a:t>
            </a:r>
          </a:p>
        </p:txBody>
      </p:sp>
    </p:spTree>
    <p:extLst>
      <p:ext uri="{BB962C8B-B14F-4D97-AF65-F5344CB8AC3E}">
        <p14:creationId xmlns:p14="http://schemas.microsoft.com/office/powerpoint/2010/main" val="2160621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4CF8-591A-5F38-6B93-CCD8A5FA6C84}"/>
              </a:ext>
            </a:extLst>
          </p:cNvPr>
          <p:cNvSpPr>
            <a:spLocks noGrp="1"/>
          </p:cNvSpPr>
          <p:nvPr>
            <p:ph type="title"/>
          </p:nvPr>
        </p:nvSpPr>
        <p:spPr/>
        <p:txBody>
          <a:bodyPr/>
          <a:lstStyle/>
          <a:p>
            <a:r>
              <a:rPr lang="en-US" dirty="0">
                <a:cs typeface="Calibri Light"/>
              </a:rPr>
              <a:t>The Business Model Canvas – New Gamer</a:t>
            </a:r>
            <a:endParaRPr lang="en-US" dirty="0"/>
          </a:p>
        </p:txBody>
      </p:sp>
      <p:sp>
        <p:nvSpPr>
          <p:cNvPr id="3" name="Content Placeholder 2">
            <a:extLst>
              <a:ext uri="{FF2B5EF4-FFF2-40B4-BE49-F238E27FC236}">
                <a16:creationId xmlns:a16="http://schemas.microsoft.com/office/drawing/2014/main" id="{BEBD456B-69FA-9B4C-4F8D-1EC02C118149}"/>
              </a:ext>
            </a:extLst>
          </p:cNvPr>
          <p:cNvSpPr>
            <a:spLocks noGrp="1"/>
          </p:cNvSpPr>
          <p:nvPr>
            <p:ph idx="1"/>
          </p:nvPr>
        </p:nvSpPr>
        <p:spPr/>
        <p:txBody>
          <a:bodyPr vert="horz" lIns="91440" tIns="45720" rIns="91440" bIns="45720" rtlCol="0" anchor="t">
            <a:normAutofit/>
          </a:bodyPr>
          <a:lstStyle/>
          <a:p>
            <a:r>
              <a:rPr lang="en-US" sz="1800" dirty="0">
                <a:cs typeface="Calibri"/>
              </a:rPr>
              <a:t>Key partners: Pro gamers</a:t>
            </a:r>
          </a:p>
          <a:p>
            <a:r>
              <a:rPr lang="en-US" sz="1800" dirty="0">
                <a:cs typeface="Calibri"/>
              </a:rPr>
              <a:t>Key activities: Interest in fighting games</a:t>
            </a:r>
          </a:p>
          <a:p>
            <a:r>
              <a:rPr lang="en-US" sz="1800" dirty="0">
                <a:cs typeface="Calibri"/>
              </a:rPr>
              <a:t>Key resources: control guides for fighting games</a:t>
            </a:r>
          </a:p>
          <a:p>
            <a:r>
              <a:rPr lang="en-US" sz="1800" dirty="0">
                <a:cs typeface="Calibri"/>
              </a:rPr>
              <a:t>Value proposition: a one stop site for fighting games guides</a:t>
            </a:r>
          </a:p>
          <a:p>
            <a:r>
              <a:rPr lang="en-US" sz="1800" dirty="0">
                <a:cs typeface="Calibri"/>
              </a:rPr>
              <a:t>Customer relationships: Pro gamers creating accessible sites</a:t>
            </a:r>
          </a:p>
          <a:p>
            <a:r>
              <a:rPr lang="en-US" sz="1800" dirty="0">
                <a:cs typeface="Calibri"/>
              </a:rPr>
              <a:t>Customer segments: Attempts to serve, new, casual, and pro gamers</a:t>
            </a:r>
          </a:p>
          <a:p>
            <a:r>
              <a:rPr lang="en-US" sz="1800" dirty="0">
                <a:cs typeface="Calibri"/>
              </a:rPr>
              <a:t>Channels: User-driven content</a:t>
            </a:r>
          </a:p>
          <a:p>
            <a:r>
              <a:rPr lang="en-US" sz="1800" dirty="0">
                <a:cs typeface="Calibri"/>
              </a:rPr>
              <a:t>Cost structure: Value-driven</a:t>
            </a:r>
          </a:p>
          <a:p>
            <a:r>
              <a:rPr lang="en-US" sz="1800" dirty="0">
                <a:cs typeface="Calibri"/>
              </a:rPr>
              <a:t>Revenue streams: Advertising</a:t>
            </a:r>
          </a:p>
          <a:p>
            <a:endParaRPr lang="en-US" sz="1800" dirty="0">
              <a:cs typeface="Calibri"/>
            </a:endParaRPr>
          </a:p>
          <a:p>
            <a:pPr marL="800100" lvl="1" indent="-342900"/>
            <a:endParaRPr lang="en-US" dirty="0">
              <a:cs typeface="Calibri"/>
            </a:endParaRPr>
          </a:p>
          <a:p>
            <a:pPr marL="457200" lvl="1" indent="0">
              <a:buNone/>
            </a:pPr>
            <a:endParaRPr lang="en-US" dirty="0">
              <a:cs typeface="Calibri"/>
            </a:endParaRPr>
          </a:p>
          <a:p>
            <a:pPr marL="457200" lvl="1" indent="0">
              <a:buNone/>
            </a:pPr>
            <a:endParaRPr lang="en-US" dirty="0">
              <a:cs typeface="Calibri"/>
            </a:endParaRPr>
          </a:p>
        </p:txBody>
      </p:sp>
    </p:spTree>
    <p:extLst>
      <p:ext uri="{BB962C8B-B14F-4D97-AF65-F5344CB8AC3E}">
        <p14:creationId xmlns:p14="http://schemas.microsoft.com/office/powerpoint/2010/main" val="32712998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4CF8-591A-5F38-6B93-CCD8A5FA6C84}"/>
              </a:ext>
            </a:extLst>
          </p:cNvPr>
          <p:cNvSpPr>
            <a:spLocks noGrp="1"/>
          </p:cNvSpPr>
          <p:nvPr>
            <p:ph type="title"/>
          </p:nvPr>
        </p:nvSpPr>
        <p:spPr/>
        <p:txBody>
          <a:bodyPr/>
          <a:lstStyle/>
          <a:p>
            <a:r>
              <a:rPr lang="en-US" dirty="0">
                <a:cs typeface="Calibri Light"/>
              </a:rPr>
              <a:t>The Business Model Canvas – Casual Gamer</a:t>
            </a:r>
            <a:endParaRPr lang="en-US" dirty="0"/>
          </a:p>
        </p:txBody>
      </p:sp>
      <p:sp>
        <p:nvSpPr>
          <p:cNvPr id="3" name="Content Placeholder 2">
            <a:extLst>
              <a:ext uri="{FF2B5EF4-FFF2-40B4-BE49-F238E27FC236}">
                <a16:creationId xmlns:a16="http://schemas.microsoft.com/office/drawing/2014/main" id="{BEBD456B-69FA-9B4C-4F8D-1EC02C118149}"/>
              </a:ext>
            </a:extLst>
          </p:cNvPr>
          <p:cNvSpPr>
            <a:spLocks noGrp="1"/>
          </p:cNvSpPr>
          <p:nvPr>
            <p:ph idx="1"/>
          </p:nvPr>
        </p:nvSpPr>
        <p:spPr/>
        <p:txBody>
          <a:bodyPr vert="horz" lIns="91440" tIns="45720" rIns="91440" bIns="45720" rtlCol="0" anchor="t">
            <a:normAutofit/>
          </a:bodyPr>
          <a:lstStyle/>
          <a:p>
            <a:r>
              <a:rPr lang="en-US" sz="1800" dirty="0">
                <a:cs typeface="Calibri"/>
              </a:rPr>
              <a:t>Key partners: Pro gamers</a:t>
            </a:r>
          </a:p>
          <a:p>
            <a:r>
              <a:rPr lang="en-US" sz="1800" dirty="0">
                <a:cs typeface="Calibri"/>
              </a:rPr>
              <a:t>Key activities: Interest in improving at fighting games</a:t>
            </a:r>
          </a:p>
          <a:p>
            <a:r>
              <a:rPr lang="en-US" sz="1800" dirty="0">
                <a:cs typeface="Calibri"/>
              </a:rPr>
              <a:t>Key resources: control guides for fighting games</a:t>
            </a:r>
          </a:p>
          <a:p>
            <a:r>
              <a:rPr lang="en-US" sz="1800" dirty="0">
                <a:cs typeface="Calibri"/>
              </a:rPr>
              <a:t>Value proposition: a one stop site for fighting games guides</a:t>
            </a:r>
          </a:p>
          <a:p>
            <a:r>
              <a:rPr lang="en-US" sz="1800" dirty="0">
                <a:cs typeface="Calibri"/>
              </a:rPr>
              <a:t>Customer relationships: Pro gamers creating accessible sites</a:t>
            </a:r>
          </a:p>
          <a:p>
            <a:r>
              <a:rPr lang="en-US" sz="1800" dirty="0">
                <a:cs typeface="Calibri"/>
              </a:rPr>
              <a:t>Customer segments: Attempts to serve, new, casual, and pro gamers</a:t>
            </a:r>
          </a:p>
          <a:p>
            <a:r>
              <a:rPr lang="en-US" sz="1800" dirty="0">
                <a:cs typeface="Calibri"/>
              </a:rPr>
              <a:t>Channels: User-driven content</a:t>
            </a:r>
          </a:p>
          <a:p>
            <a:r>
              <a:rPr lang="en-US" sz="1800" dirty="0">
                <a:cs typeface="Calibri"/>
              </a:rPr>
              <a:t>Cost structure: Value-driven</a:t>
            </a:r>
          </a:p>
          <a:p>
            <a:r>
              <a:rPr lang="en-US" sz="1800" dirty="0">
                <a:cs typeface="Calibri"/>
              </a:rPr>
              <a:t>Revenue streams: Advertising</a:t>
            </a:r>
          </a:p>
          <a:p>
            <a:endParaRPr lang="en-US" sz="1800" dirty="0">
              <a:cs typeface="Calibri"/>
            </a:endParaRPr>
          </a:p>
          <a:p>
            <a:pPr marL="800100" lvl="1" indent="-342900"/>
            <a:endParaRPr lang="en-US" dirty="0">
              <a:cs typeface="Calibri"/>
            </a:endParaRPr>
          </a:p>
          <a:p>
            <a:pPr marL="457200" lvl="1" indent="0">
              <a:buNone/>
            </a:pPr>
            <a:endParaRPr lang="en-US" dirty="0">
              <a:cs typeface="Calibri"/>
            </a:endParaRPr>
          </a:p>
          <a:p>
            <a:pPr marL="457200" lvl="1" indent="0">
              <a:buNone/>
            </a:pPr>
            <a:endParaRPr lang="en-US" dirty="0">
              <a:cs typeface="Calibri"/>
            </a:endParaRPr>
          </a:p>
        </p:txBody>
      </p:sp>
    </p:spTree>
    <p:extLst>
      <p:ext uri="{BB962C8B-B14F-4D97-AF65-F5344CB8AC3E}">
        <p14:creationId xmlns:p14="http://schemas.microsoft.com/office/powerpoint/2010/main" val="354553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4CF8-591A-5F38-6B93-CCD8A5FA6C84}"/>
              </a:ext>
            </a:extLst>
          </p:cNvPr>
          <p:cNvSpPr>
            <a:spLocks noGrp="1"/>
          </p:cNvSpPr>
          <p:nvPr>
            <p:ph type="title"/>
          </p:nvPr>
        </p:nvSpPr>
        <p:spPr/>
        <p:txBody>
          <a:bodyPr/>
          <a:lstStyle/>
          <a:p>
            <a:r>
              <a:rPr lang="en-US" dirty="0">
                <a:cs typeface="Calibri Light"/>
              </a:rPr>
              <a:t>The Business Model Canvas – Pro Gamer</a:t>
            </a:r>
            <a:endParaRPr lang="en-US" dirty="0"/>
          </a:p>
        </p:txBody>
      </p:sp>
      <p:sp>
        <p:nvSpPr>
          <p:cNvPr id="3" name="Content Placeholder 2">
            <a:extLst>
              <a:ext uri="{FF2B5EF4-FFF2-40B4-BE49-F238E27FC236}">
                <a16:creationId xmlns:a16="http://schemas.microsoft.com/office/drawing/2014/main" id="{BEBD456B-69FA-9B4C-4F8D-1EC02C118149}"/>
              </a:ext>
            </a:extLst>
          </p:cNvPr>
          <p:cNvSpPr>
            <a:spLocks noGrp="1"/>
          </p:cNvSpPr>
          <p:nvPr>
            <p:ph idx="1"/>
          </p:nvPr>
        </p:nvSpPr>
        <p:spPr/>
        <p:txBody>
          <a:bodyPr vert="horz" lIns="91440" tIns="45720" rIns="91440" bIns="45720" rtlCol="0" anchor="t">
            <a:normAutofit/>
          </a:bodyPr>
          <a:lstStyle/>
          <a:p>
            <a:r>
              <a:rPr lang="en-US" sz="1800" dirty="0">
                <a:cs typeface="Calibri"/>
              </a:rPr>
              <a:t>Key partners: Pro gamers</a:t>
            </a:r>
          </a:p>
          <a:p>
            <a:r>
              <a:rPr lang="en-US" sz="1800" dirty="0">
                <a:cs typeface="Calibri"/>
              </a:rPr>
              <a:t>Key activities: Interest in sharing experience of fighting games</a:t>
            </a:r>
          </a:p>
          <a:p>
            <a:r>
              <a:rPr lang="en-US" sz="1800" dirty="0">
                <a:cs typeface="Calibri"/>
              </a:rPr>
              <a:t>Key resources: control guides for fighting games</a:t>
            </a:r>
          </a:p>
          <a:p>
            <a:r>
              <a:rPr lang="en-US" sz="1800" dirty="0">
                <a:cs typeface="Calibri"/>
              </a:rPr>
              <a:t>Value proposition: a one stop site for fighting games guides</a:t>
            </a:r>
          </a:p>
          <a:p>
            <a:r>
              <a:rPr lang="en-US" sz="1800" dirty="0">
                <a:cs typeface="Calibri"/>
              </a:rPr>
              <a:t>Customer relationships: Pro gamers crating accessible sites</a:t>
            </a:r>
          </a:p>
          <a:p>
            <a:r>
              <a:rPr lang="en-US" sz="1800" dirty="0">
                <a:cs typeface="Calibri"/>
              </a:rPr>
              <a:t>Customer segments: Attempts to serve, new, casual, and pro gamers</a:t>
            </a:r>
          </a:p>
          <a:p>
            <a:r>
              <a:rPr lang="en-US" sz="1800" dirty="0">
                <a:cs typeface="Calibri"/>
              </a:rPr>
              <a:t>Channels: User-driven content</a:t>
            </a:r>
          </a:p>
          <a:p>
            <a:r>
              <a:rPr lang="en-US" sz="1800" dirty="0">
                <a:cs typeface="Calibri"/>
              </a:rPr>
              <a:t>Cost structure: Value-driven</a:t>
            </a:r>
          </a:p>
          <a:p>
            <a:r>
              <a:rPr lang="en-US" sz="1800" dirty="0">
                <a:cs typeface="Calibri"/>
              </a:rPr>
              <a:t>Revenue streams: Advertising</a:t>
            </a:r>
          </a:p>
          <a:p>
            <a:endParaRPr lang="en-US" sz="1800" dirty="0">
              <a:cs typeface="Calibri"/>
            </a:endParaRPr>
          </a:p>
          <a:p>
            <a:pPr marL="800100" lvl="1" indent="-342900"/>
            <a:endParaRPr lang="en-US" dirty="0">
              <a:cs typeface="Calibri"/>
            </a:endParaRPr>
          </a:p>
          <a:p>
            <a:pPr marL="457200" lvl="1" indent="0">
              <a:buNone/>
            </a:pPr>
            <a:endParaRPr lang="en-US" dirty="0">
              <a:cs typeface="Calibri"/>
            </a:endParaRPr>
          </a:p>
          <a:p>
            <a:pPr marL="457200" lvl="1" indent="0">
              <a:buNone/>
            </a:pPr>
            <a:endParaRPr lang="en-US" dirty="0">
              <a:cs typeface="Calibri"/>
            </a:endParaRPr>
          </a:p>
        </p:txBody>
      </p:sp>
    </p:spTree>
    <p:extLst>
      <p:ext uri="{BB962C8B-B14F-4D97-AF65-F5344CB8AC3E}">
        <p14:creationId xmlns:p14="http://schemas.microsoft.com/office/powerpoint/2010/main" val="1689652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92D00-A60B-3F91-FBD8-BA0A5CB74E87}"/>
              </a:ext>
            </a:extLst>
          </p:cNvPr>
          <p:cNvSpPr>
            <a:spLocks noGrp="1"/>
          </p:cNvSpPr>
          <p:nvPr>
            <p:ph type="title"/>
          </p:nvPr>
        </p:nvSpPr>
        <p:spPr/>
        <p:txBody>
          <a:bodyPr/>
          <a:lstStyle/>
          <a:p>
            <a:r>
              <a:rPr lang="en-US" dirty="0"/>
              <a:t>Competitor analysis - IGN</a:t>
            </a:r>
          </a:p>
        </p:txBody>
      </p:sp>
      <p:sp>
        <p:nvSpPr>
          <p:cNvPr id="3" name="Content Placeholder 2">
            <a:extLst>
              <a:ext uri="{FF2B5EF4-FFF2-40B4-BE49-F238E27FC236}">
                <a16:creationId xmlns:a16="http://schemas.microsoft.com/office/drawing/2014/main" id="{1FA8D07D-07BD-F85E-AA46-11AFAD50AC98}"/>
              </a:ext>
            </a:extLst>
          </p:cNvPr>
          <p:cNvSpPr>
            <a:spLocks noGrp="1"/>
          </p:cNvSpPr>
          <p:nvPr>
            <p:ph idx="1"/>
          </p:nvPr>
        </p:nvSpPr>
        <p:spPr/>
        <p:txBody>
          <a:bodyPr>
            <a:normAutofit fontScale="70000" lnSpcReduction="20000"/>
          </a:bodyPr>
          <a:lstStyle/>
          <a:p>
            <a:pPr marL="0" indent="0">
              <a:buNone/>
            </a:pPr>
            <a:r>
              <a:rPr lang="en-US" dirty="0"/>
              <a:t>Pros</a:t>
            </a:r>
          </a:p>
          <a:p>
            <a:pPr marL="0" indent="0">
              <a:buNone/>
            </a:pPr>
            <a:endParaRPr lang="en-US" dirty="0"/>
          </a:p>
          <a:p>
            <a:pPr marL="0" indent="0">
              <a:buNone/>
            </a:pPr>
            <a:r>
              <a:rPr lang="en-US" dirty="0"/>
              <a:t>•	Has guides for all the most popular games not just fighting games.</a:t>
            </a:r>
          </a:p>
          <a:p>
            <a:pPr marL="0" indent="0">
              <a:buNone/>
            </a:pPr>
            <a:r>
              <a:rPr lang="en-US" dirty="0"/>
              <a:t>•	Guides can have contributions from the community. As can our site.</a:t>
            </a:r>
          </a:p>
          <a:p>
            <a:pPr marL="0" indent="0">
              <a:buNone/>
            </a:pPr>
            <a:r>
              <a:rPr lang="en-US" dirty="0"/>
              <a:t>•	IGN creates their own video guides for some games. Our videos are all community sourced.</a:t>
            </a:r>
          </a:p>
          <a:p>
            <a:pPr marL="0" indent="0">
              <a:buNone/>
            </a:pPr>
            <a:r>
              <a:rPr lang="en-US" dirty="0"/>
              <a:t>•	Lots of articles on gaming news. We do not have articles (yet).</a:t>
            </a:r>
          </a:p>
          <a:p>
            <a:pPr marL="0" indent="0">
              <a:buNone/>
            </a:pPr>
            <a:endParaRPr lang="en-US" dirty="0"/>
          </a:p>
          <a:p>
            <a:pPr marL="0" indent="0">
              <a:buNone/>
            </a:pPr>
            <a:r>
              <a:rPr lang="en-US" dirty="0"/>
              <a:t>Cons</a:t>
            </a:r>
          </a:p>
          <a:p>
            <a:pPr marL="0" indent="0">
              <a:buNone/>
            </a:pPr>
            <a:endParaRPr lang="en-US" dirty="0"/>
          </a:p>
          <a:p>
            <a:pPr marL="0" indent="0">
              <a:buNone/>
            </a:pPr>
            <a:r>
              <a:rPr lang="en-US" dirty="0"/>
              <a:t>•	Lots of advertisements. Our sites will not have standard advertisements.</a:t>
            </a:r>
          </a:p>
          <a:p>
            <a:pPr marL="0" indent="0">
              <a:buNone/>
            </a:pPr>
            <a:r>
              <a:rPr lang="en-US" dirty="0"/>
              <a:t>•	Majority of site lacks polish. Our site will be perfect.</a:t>
            </a:r>
          </a:p>
          <a:p>
            <a:pPr marL="0" indent="0">
              <a:buNone/>
            </a:pPr>
            <a:r>
              <a:rPr lang="en-US" dirty="0"/>
              <a:t>•	IGN has too broad of a focus. We plan to target specific types of individuals.</a:t>
            </a:r>
          </a:p>
          <a:p>
            <a:pPr marL="0" indent="0">
              <a:buNone/>
            </a:pPr>
            <a:endParaRPr lang="en-US" dirty="0"/>
          </a:p>
        </p:txBody>
      </p:sp>
    </p:spTree>
    <p:extLst>
      <p:ext uri="{BB962C8B-B14F-4D97-AF65-F5344CB8AC3E}">
        <p14:creationId xmlns:p14="http://schemas.microsoft.com/office/powerpoint/2010/main" val="4148098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7A8CC74-49ED-17F5-C907-ABDD7AB683FF}"/>
              </a:ext>
            </a:extLst>
          </p:cNvPr>
          <p:cNvSpPr txBox="1"/>
          <p:nvPr/>
        </p:nvSpPr>
        <p:spPr>
          <a:xfrm>
            <a:off x="838200" y="365125"/>
            <a:ext cx="10515600" cy="185366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a:solidFill>
                  <a:schemeClr val="tx1"/>
                </a:solidFill>
                <a:latin typeface="+mj-lt"/>
                <a:ea typeface="+mj-ea"/>
                <a:cs typeface="+mj-cs"/>
              </a:rPr>
              <a:t>IGN - Site</a:t>
            </a:r>
          </a:p>
        </p:txBody>
      </p:sp>
      <p:pic>
        <p:nvPicPr>
          <p:cNvPr id="5" name="Picture 4" descr="A screenshot of a video game&#10;&#10;Description automatically generated">
            <a:extLst>
              <a:ext uri="{FF2B5EF4-FFF2-40B4-BE49-F238E27FC236}">
                <a16:creationId xmlns:a16="http://schemas.microsoft.com/office/drawing/2014/main" id="{6F3191AD-9CE7-CB20-F479-F3822BCAE6E5}"/>
              </a:ext>
            </a:extLst>
          </p:cNvPr>
          <p:cNvPicPr>
            <a:picLocks noChangeAspect="1"/>
          </p:cNvPicPr>
          <p:nvPr/>
        </p:nvPicPr>
        <p:blipFill rotWithShape="1">
          <a:blip r:embed="rId2">
            <a:extLst>
              <a:ext uri="{28A0092B-C50C-407E-A947-70E740481C1C}">
                <a14:useLocalDpi xmlns:a14="http://schemas.microsoft.com/office/drawing/2010/main" val="0"/>
              </a:ext>
            </a:extLst>
          </a:blip>
          <a:srcRect l="271" r="527" b="-3"/>
          <a:stretch/>
        </p:blipFill>
        <p:spPr>
          <a:xfrm>
            <a:off x="198741" y="2410448"/>
            <a:ext cx="5803323" cy="3890357"/>
          </a:xfrm>
          <a:prstGeom prst="rect">
            <a:avLst/>
          </a:prstGeom>
        </p:spPr>
      </p:pic>
      <p:pic>
        <p:nvPicPr>
          <p:cNvPr id="4" name="Picture 3" descr="A screenshot of a video game&#10;&#10;Description automatically generated">
            <a:extLst>
              <a:ext uri="{FF2B5EF4-FFF2-40B4-BE49-F238E27FC236}">
                <a16:creationId xmlns:a16="http://schemas.microsoft.com/office/drawing/2014/main" id="{75565653-CD63-55DD-28E2-ED1565F2B24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4901" b="-2"/>
          <a:stretch/>
        </p:blipFill>
        <p:spPr bwMode="auto">
          <a:xfrm>
            <a:off x="6189934" y="2410448"/>
            <a:ext cx="5803323" cy="3890357"/>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2307716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92D00-A60B-3F91-FBD8-BA0A5CB74E87}"/>
              </a:ext>
            </a:extLst>
          </p:cNvPr>
          <p:cNvSpPr>
            <a:spLocks noGrp="1"/>
          </p:cNvSpPr>
          <p:nvPr>
            <p:ph type="title"/>
          </p:nvPr>
        </p:nvSpPr>
        <p:spPr/>
        <p:txBody>
          <a:bodyPr/>
          <a:lstStyle/>
          <a:p>
            <a:r>
              <a:rPr lang="en-US" dirty="0"/>
              <a:t>Competitor analysis - KOTAKU</a:t>
            </a:r>
          </a:p>
        </p:txBody>
      </p:sp>
      <p:sp>
        <p:nvSpPr>
          <p:cNvPr id="3" name="Content Placeholder 2">
            <a:extLst>
              <a:ext uri="{FF2B5EF4-FFF2-40B4-BE49-F238E27FC236}">
                <a16:creationId xmlns:a16="http://schemas.microsoft.com/office/drawing/2014/main" id="{1FA8D07D-07BD-F85E-AA46-11AFAD50AC98}"/>
              </a:ext>
            </a:extLst>
          </p:cNvPr>
          <p:cNvSpPr>
            <a:spLocks noGrp="1"/>
          </p:cNvSpPr>
          <p:nvPr>
            <p:ph idx="1"/>
          </p:nvPr>
        </p:nvSpPr>
        <p:spPr/>
        <p:txBody>
          <a:bodyPr>
            <a:normAutofit fontScale="85000" lnSpcReduction="20000"/>
          </a:bodyPr>
          <a:lstStyle/>
          <a:p>
            <a:pPr marL="0" indent="0">
              <a:buNone/>
            </a:pPr>
            <a:r>
              <a:rPr lang="en-US" dirty="0"/>
              <a:t>Pros</a:t>
            </a:r>
          </a:p>
          <a:p>
            <a:pPr marL="0" indent="0">
              <a:buNone/>
            </a:pPr>
            <a:endParaRPr lang="en-US" dirty="0"/>
          </a:p>
          <a:p>
            <a:pPr marL="0" indent="0">
              <a:buNone/>
            </a:pPr>
            <a:r>
              <a:rPr lang="en-US" dirty="0"/>
              <a:t>•	Has tips and guides but they are all in the form of articles.</a:t>
            </a:r>
          </a:p>
          <a:p>
            <a:pPr marL="0" indent="0">
              <a:buNone/>
            </a:pPr>
            <a:r>
              <a:rPr lang="en-US" dirty="0"/>
              <a:t>•	Covers gaming news. We do not outside of new strategies.</a:t>
            </a:r>
          </a:p>
          <a:p>
            <a:pPr marL="0" indent="0">
              <a:buNone/>
            </a:pPr>
            <a:r>
              <a:rPr lang="en-US" dirty="0"/>
              <a:t>•	Has game reviews. We do not review games.</a:t>
            </a:r>
          </a:p>
          <a:p>
            <a:pPr marL="0" indent="0">
              <a:buNone/>
            </a:pPr>
            <a:endParaRPr lang="en-US" dirty="0"/>
          </a:p>
          <a:p>
            <a:pPr marL="0" indent="0">
              <a:buNone/>
            </a:pPr>
            <a:r>
              <a:rPr lang="en-US" dirty="0"/>
              <a:t>Cons</a:t>
            </a:r>
          </a:p>
          <a:p>
            <a:pPr marL="0" indent="0">
              <a:buNone/>
            </a:pPr>
            <a:endParaRPr lang="en-US" dirty="0"/>
          </a:p>
          <a:p>
            <a:pPr marL="0" indent="0">
              <a:buNone/>
            </a:pPr>
            <a:r>
              <a:rPr lang="en-US" dirty="0"/>
              <a:t>•	Lots of advertisements. Our sites will not have standard advertisements.</a:t>
            </a:r>
          </a:p>
          <a:p>
            <a:pPr marL="0" indent="0">
              <a:buNone/>
            </a:pPr>
            <a:r>
              <a:rPr lang="en-US" dirty="0"/>
              <a:t>•	Lacks user generated content.</a:t>
            </a:r>
          </a:p>
          <a:p>
            <a:pPr marL="0" indent="0">
              <a:buNone/>
            </a:pPr>
            <a:r>
              <a:rPr lang="en-US" dirty="0"/>
              <a:t>•	Does not cover controls. Our site will.</a:t>
            </a:r>
          </a:p>
          <a:p>
            <a:pPr marL="0" indent="0">
              <a:buNone/>
            </a:pPr>
            <a:endParaRPr lang="en-US" dirty="0"/>
          </a:p>
        </p:txBody>
      </p:sp>
    </p:spTree>
    <p:extLst>
      <p:ext uri="{BB962C8B-B14F-4D97-AF65-F5344CB8AC3E}">
        <p14:creationId xmlns:p14="http://schemas.microsoft.com/office/powerpoint/2010/main" val="3781722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7A8CC74-49ED-17F5-C907-ABDD7AB683FF}"/>
              </a:ext>
            </a:extLst>
          </p:cNvPr>
          <p:cNvSpPr txBox="1"/>
          <p:nvPr/>
        </p:nvSpPr>
        <p:spPr>
          <a:xfrm>
            <a:off x="838200" y="365125"/>
            <a:ext cx="10515600" cy="185366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a:solidFill>
                  <a:schemeClr val="tx1"/>
                </a:solidFill>
                <a:latin typeface="+mj-lt"/>
                <a:ea typeface="+mj-ea"/>
                <a:cs typeface="+mj-cs"/>
              </a:rPr>
              <a:t>KOTAKU - Site</a:t>
            </a:r>
          </a:p>
        </p:txBody>
      </p:sp>
      <p:pic>
        <p:nvPicPr>
          <p:cNvPr id="5" name="Picture 4">
            <a:extLst>
              <a:ext uri="{FF2B5EF4-FFF2-40B4-BE49-F238E27FC236}">
                <a16:creationId xmlns:a16="http://schemas.microsoft.com/office/drawing/2014/main" id="{6F3191AD-9CE7-CB20-F479-F3822BCAE6E5}"/>
              </a:ext>
            </a:extLst>
          </p:cNvPr>
          <p:cNvPicPr>
            <a:picLocks noChangeAspect="1"/>
          </p:cNvPicPr>
          <p:nvPr/>
        </p:nvPicPr>
        <p:blipFill rotWithShape="1">
          <a:blip r:embed="rId2">
            <a:extLst>
              <a:ext uri="{28A0092B-C50C-407E-A947-70E740481C1C}">
                <a14:useLocalDpi xmlns:a14="http://schemas.microsoft.com/office/drawing/2010/main" val="0"/>
              </a:ext>
            </a:extLst>
          </a:blip>
          <a:srcRect t="4436" b="4436"/>
          <a:stretch/>
        </p:blipFill>
        <p:spPr>
          <a:xfrm>
            <a:off x="198741" y="2410448"/>
            <a:ext cx="5803323" cy="3890357"/>
          </a:xfrm>
          <a:prstGeom prst="rect">
            <a:avLst/>
          </a:prstGeom>
        </p:spPr>
      </p:pic>
      <p:pic>
        <p:nvPicPr>
          <p:cNvPr id="4" name="Picture 3">
            <a:extLst>
              <a:ext uri="{FF2B5EF4-FFF2-40B4-BE49-F238E27FC236}">
                <a16:creationId xmlns:a16="http://schemas.microsoft.com/office/drawing/2014/main" id="{75565653-CD63-55DD-28E2-ED1565F2B24C}"/>
              </a:ext>
            </a:extLst>
          </p:cNvPr>
          <p:cNvPicPr>
            <a:picLocks noChangeAspect="1"/>
          </p:cNvPicPr>
          <p:nvPr/>
        </p:nvPicPr>
        <p:blipFill rotWithShape="1">
          <a:blip r:embed="rId3">
            <a:extLst>
              <a:ext uri="{28A0092B-C50C-407E-A947-70E740481C1C}">
                <a14:useLocalDpi xmlns:a14="http://schemas.microsoft.com/office/drawing/2010/main" val="0"/>
              </a:ext>
            </a:extLst>
          </a:blip>
          <a:srcRect l="-187" t="3945" r="187" b="15991"/>
          <a:stretch/>
        </p:blipFill>
        <p:spPr bwMode="auto">
          <a:xfrm>
            <a:off x="6189934" y="2410448"/>
            <a:ext cx="5803323" cy="3890357"/>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501165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CBABA-ED33-1A17-A67B-DDE5A5F74FF4}"/>
              </a:ext>
            </a:extLst>
          </p:cNvPr>
          <p:cNvSpPr>
            <a:spLocks noGrp="1"/>
          </p:cNvSpPr>
          <p:nvPr>
            <p:ph type="title"/>
          </p:nvPr>
        </p:nvSpPr>
        <p:spPr/>
        <p:txBody>
          <a:bodyPr/>
          <a:lstStyle/>
          <a:p>
            <a:r>
              <a:rPr lang="en-US" dirty="0"/>
              <a:t>Revised Idea</a:t>
            </a:r>
          </a:p>
        </p:txBody>
      </p:sp>
      <p:sp>
        <p:nvSpPr>
          <p:cNvPr id="3" name="Content Placeholder 2">
            <a:extLst>
              <a:ext uri="{FF2B5EF4-FFF2-40B4-BE49-F238E27FC236}">
                <a16:creationId xmlns:a16="http://schemas.microsoft.com/office/drawing/2014/main" id="{C659B213-57F0-4F0B-E77E-E35D86FE65A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5007058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92D00-A60B-3F91-FBD8-BA0A5CB74E87}"/>
              </a:ext>
            </a:extLst>
          </p:cNvPr>
          <p:cNvSpPr>
            <a:spLocks noGrp="1"/>
          </p:cNvSpPr>
          <p:nvPr>
            <p:ph type="title"/>
          </p:nvPr>
        </p:nvSpPr>
        <p:spPr/>
        <p:txBody>
          <a:bodyPr/>
          <a:lstStyle/>
          <a:p>
            <a:r>
              <a:rPr lang="en-US" dirty="0"/>
              <a:t>Competitor analysis - YouTube</a:t>
            </a:r>
          </a:p>
        </p:txBody>
      </p:sp>
      <p:sp>
        <p:nvSpPr>
          <p:cNvPr id="3" name="Content Placeholder 2">
            <a:extLst>
              <a:ext uri="{FF2B5EF4-FFF2-40B4-BE49-F238E27FC236}">
                <a16:creationId xmlns:a16="http://schemas.microsoft.com/office/drawing/2014/main" id="{1FA8D07D-07BD-F85E-AA46-11AFAD50AC98}"/>
              </a:ext>
            </a:extLst>
          </p:cNvPr>
          <p:cNvSpPr>
            <a:spLocks noGrp="1"/>
          </p:cNvSpPr>
          <p:nvPr>
            <p:ph idx="1"/>
          </p:nvPr>
        </p:nvSpPr>
        <p:spPr/>
        <p:txBody>
          <a:bodyPr>
            <a:normAutofit fontScale="77500" lnSpcReduction="20000"/>
          </a:bodyPr>
          <a:lstStyle/>
          <a:p>
            <a:pPr marL="0" indent="0">
              <a:buNone/>
            </a:pPr>
            <a:r>
              <a:rPr lang="en-US" dirty="0"/>
              <a:t>Pros</a:t>
            </a:r>
          </a:p>
          <a:p>
            <a:pPr marL="0" indent="0">
              <a:buNone/>
            </a:pPr>
            <a:endParaRPr lang="en-US" dirty="0"/>
          </a:p>
          <a:p>
            <a:pPr marL="0" indent="0">
              <a:buNone/>
            </a:pPr>
            <a:r>
              <a:rPr lang="en-US" dirty="0"/>
              <a:t>•	Very clean interface. Our site will also be clean.</a:t>
            </a:r>
          </a:p>
          <a:p>
            <a:pPr marL="0" indent="0">
              <a:buNone/>
            </a:pPr>
            <a:r>
              <a:rPr lang="en-US" dirty="0"/>
              <a:t>•	Videos for any game imaginable.</a:t>
            </a:r>
          </a:p>
          <a:p>
            <a:pPr marL="0" indent="0">
              <a:buNone/>
            </a:pPr>
            <a:r>
              <a:rPr lang="en-US" dirty="0"/>
              <a:t>•	Limited number of advertisements. Our site will also have very few.</a:t>
            </a:r>
          </a:p>
          <a:p>
            <a:pPr marL="0" indent="0">
              <a:buNone/>
            </a:pPr>
            <a:r>
              <a:rPr lang="en-US" dirty="0"/>
              <a:t>•	Everything is user generated.</a:t>
            </a:r>
          </a:p>
          <a:p>
            <a:pPr marL="0" indent="0">
              <a:buNone/>
            </a:pPr>
            <a:endParaRPr lang="en-US" dirty="0"/>
          </a:p>
          <a:p>
            <a:pPr marL="0" indent="0">
              <a:buNone/>
            </a:pPr>
            <a:r>
              <a:rPr lang="en-US" dirty="0"/>
              <a:t>Cons</a:t>
            </a:r>
          </a:p>
          <a:p>
            <a:pPr marL="0" indent="0">
              <a:buNone/>
            </a:pPr>
            <a:endParaRPr lang="en-US" dirty="0"/>
          </a:p>
          <a:p>
            <a:pPr marL="0" indent="0">
              <a:buNone/>
            </a:pPr>
            <a:r>
              <a:rPr lang="en-US" dirty="0"/>
              <a:t>•	This site does not have information in text format.</a:t>
            </a:r>
          </a:p>
          <a:p>
            <a:pPr marL="0" indent="0">
              <a:buNone/>
            </a:pPr>
            <a:r>
              <a:rPr lang="en-US" dirty="0"/>
              <a:t>•	The type of videos on the site are very broad.</a:t>
            </a:r>
          </a:p>
          <a:p>
            <a:pPr marL="0" indent="0">
              <a:buNone/>
            </a:pPr>
            <a:r>
              <a:rPr lang="en-US" dirty="0"/>
              <a:t>•	Controls and information may not be covered in a way that helps a user.</a:t>
            </a:r>
          </a:p>
          <a:p>
            <a:pPr marL="0" indent="0">
              <a:buNone/>
            </a:pPr>
            <a:endParaRPr lang="en-US" dirty="0"/>
          </a:p>
        </p:txBody>
      </p:sp>
    </p:spTree>
    <p:extLst>
      <p:ext uri="{BB962C8B-B14F-4D97-AF65-F5344CB8AC3E}">
        <p14:creationId xmlns:p14="http://schemas.microsoft.com/office/powerpoint/2010/main" val="3459558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7A8CC74-49ED-17F5-C907-ABDD7AB683FF}"/>
              </a:ext>
            </a:extLst>
          </p:cNvPr>
          <p:cNvSpPr txBox="1"/>
          <p:nvPr/>
        </p:nvSpPr>
        <p:spPr>
          <a:xfrm>
            <a:off x="838200" y="365125"/>
            <a:ext cx="10515600" cy="185366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a:solidFill>
                  <a:schemeClr val="tx1"/>
                </a:solidFill>
                <a:latin typeface="+mj-lt"/>
                <a:ea typeface="+mj-ea"/>
                <a:cs typeface="+mj-cs"/>
              </a:rPr>
              <a:t>YouTube - Site</a:t>
            </a:r>
          </a:p>
        </p:txBody>
      </p:sp>
      <p:pic>
        <p:nvPicPr>
          <p:cNvPr id="5" name="Picture 4">
            <a:extLst>
              <a:ext uri="{FF2B5EF4-FFF2-40B4-BE49-F238E27FC236}">
                <a16:creationId xmlns:a16="http://schemas.microsoft.com/office/drawing/2014/main" id="{6F3191AD-9CE7-CB20-F479-F3822BCAE6E5}"/>
              </a:ext>
            </a:extLst>
          </p:cNvPr>
          <p:cNvPicPr>
            <a:picLocks noChangeAspect="1"/>
          </p:cNvPicPr>
          <p:nvPr/>
        </p:nvPicPr>
        <p:blipFill rotWithShape="1">
          <a:blip r:embed="rId2">
            <a:extLst>
              <a:ext uri="{28A0092B-C50C-407E-A947-70E740481C1C}">
                <a14:useLocalDpi xmlns:a14="http://schemas.microsoft.com/office/drawing/2010/main" val="0"/>
              </a:ext>
            </a:extLst>
          </a:blip>
          <a:srcRect l="13740" r="13740"/>
          <a:stretch/>
        </p:blipFill>
        <p:spPr>
          <a:xfrm>
            <a:off x="198741" y="2410448"/>
            <a:ext cx="5803323" cy="3890357"/>
          </a:xfrm>
          <a:prstGeom prst="rect">
            <a:avLst/>
          </a:prstGeom>
        </p:spPr>
      </p:pic>
      <p:pic>
        <p:nvPicPr>
          <p:cNvPr id="4" name="Picture 3">
            <a:extLst>
              <a:ext uri="{FF2B5EF4-FFF2-40B4-BE49-F238E27FC236}">
                <a16:creationId xmlns:a16="http://schemas.microsoft.com/office/drawing/2014/main" id="{75565653-CD63-55DD-28E2-ED1565F2B24C}"/>
              </a:ext>
            </a:extLst>
          </p:cNvPr>
          <p:cNvPicPr>
            <a:picLocks noChangeAspect="1"/>
          </p:cNvPicPr>
          <p:nvPr/>
        </p:nvPicPr>
        <p:blipFill rotWithShape="1">
          <a:blip r:embed="rId3">
            <a:extLst>
              <a:ext uri="{28A0092B-C50C-407E-A947-70E740481C1C}">
                <a14:useLocalDpi xmlns:a14="http://schemas.microsoft.com/office/drawing/2010/main" val="0"/>
              </a:ext>
            </a:extLst>
          </a:blip>
          <a:srcRect l="15958" r="15958"/>
          <a:stretch/>
        </p:blipFill>
        <p:spPr bwMode="auto">
          <a:xfrm>
            <a:off x="6189934" y="2410448"/>
            <a:ext cx="5803323" cy="3890357"/>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20207147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A1F4656-FFDA-4BA3-8516-90E58C01A5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CB018903-3549-4A3B-A9DF-B26757CAA9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1" name="Rectangle 30">
              <a:extLst>
                <a:ext uri="{FF2B5EF4-FFF2-40B4-BE49-F238E27FC236}">
                  <a16:creationId xmlns:a16="http://schemas.microsoft.com/office/drawing/2014/main" id="{9E5D3F77-D07F-4F7D-97A2-E366830206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C6F5A2D-56A0-4ED7-A3E2-3CF67608FC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DDECAF0-A345-3636-0035-13F6E8EBDF0A}"/>
              </a:ext>
            </a:extLst>
          </p:cNvPr>
          <p:cNvSpPr>
            <a:spLocks noGrp="1"/>
          </p:cNvSpPr>
          <p:nvPr>
            <p:ph type="title"/>
          </p:nvPr>
        </p:nvSpPr>
        <p:spPr>
          <a:xfrm>
            <a:off x="549277" y="458033"/>
            <a:ext cx="5257798" cy="726224"/>
          </a:xfrm>
        </p:spPr>
        <p:txBody>
          <a:bodyPr vert="horz" wrap="square" lIns="91440" tIns="45720" rIns="91440" bIns="45720" rtlCol="0" anchor="ctr">
            <a:normAutofit/>
          </a:bodyPr>
          <a:lstStyle/>
          <a:p>
            <a:r>
              <a:rPr lang="en-US" sz="2800" kern="1200" dirty="0">
                <a:solidFill>
                  <a:schemeClr val="tx1"/>
                </a:solidFill>
                <a:latin typeface="+mj-lt"/>
                <a:ea typeface="+mj-ea"/>
                <a:cs typeface="+mj-cs"/>
              </a:rPr>
              <a:t>Impact VS Effort Feature Map</a:t>
            </a:r>
          </a:p>
        </p:txBody>
      </p:sp>
      <p:pic>
        <p:nvPicPr>
          <p:cNvPr id="5" name="Content Placeholder 4" descr="A group of colorful dots&#10;&#10;Description automatically generated">
            <a:extLst>
              <a:ext uri="{FF2B5EF4-FFF2-40B4-BE49-F238E27FC236}">
                <a16:creationId xmlns:a16="http://schemas.microsoft.com/office/drawing/2014/main" id="{7A4734CF-FFB1-70A7-1235-CE53140436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99977" y="1557339"/>
            <a:ext cx="8192046" cy="4751386"/>
          </a:xfrm>
          <a:prstGeom prst="rect">
            <a:avLst/>
          </a:prstGeom>
          <a:effectLst>
            <a:outerShdw blurRad="508000" dist="101600" dir="5400000" algn="tl" rotWithShape="0">
              <a:prstClr val="black">
                <a:alpha val="10000"/>
              </a:prstClr>
            </a:outerShdw>
          </a:effectLst>
        </p:spPr>
      </p:pic>
    </p:spTree>
    <p:extLst>
      <p:ext uri="{BB962C8B-B14F-4D97-AF65-F5344CB8AC3E}">
        <p14:creationId xmlns:p14="http://schemas.microsoft.com/office/powerpoint/2010/main" val="20683828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9336"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itle 1">
            <a:extLst>
              <a:ext uri="{FF2B5EF4-FFF2-40B4-BE49-F238E27FC236}">
                <a16:creationId xmlns:a16="http://schemas.microsoft.com/office/drawing/2014/main" id="{B42F9206-78CD-7E6A-297B-746D6D7B566C}"/>
              </a:ext>
            </a:extLst>
          </p:cNvPr>
          <p:cNvSpPr>
            <a:spLocks noGrp="1"/>
          </p:cNvSpPr>
          <p:nvPr>
            <p:ph type="title"/>
          </p:nvPr>
        </p:nvSpPr>
        <p:spPr>
          <a:xfrm>
            <a:off x="723901" y="509587"/>
            <a:ext cx="7649239" cy="742951"/>
          </a:xfrm>
        </p:spPr>
        <p:txBody>
          <a:bodyPr vert="horz" lIns="91440" tIns="45720" rIns="91440" bIns="45720" rtlCol="0" anchor="ctr">
            <a:normAutofit/>
          </a:bodyPr>
          <a:lstStyle/>
          <a:p>
            <a:r>
              <a:rPr lang="en-US" sz="3600" kern="1200">
                <a:solidFill>
                  <a:schemeClr val="tx1"/>
                </a:solidFill>
                <a:latin typeface="+mj-lt"/>
                <a:ea typeface="+mj-ea"/>
                <a:cs typeface="+mj-cs"/>
              </a:rPr>
              <a:t>Feature List Timeline</a:t>
            </a:r>
          </a:p>
        </p:txBody>
      </p:sp>
      <p:pic>
        <p:nvPicPr>
          <p:cNvPr id="5" name="Content Placeholder 4" descr="A close-up of a diagram&#10;&#10;Description automatically generated">
            <a:extLst>
              <a:ext uri="{FF2B5EF4-FFF2-40B4-BE49-F238E27FC236}">
                <a16:creationId xmlns:a16="http://schemas.microsoft.com/office/drawing/2014/main" id="{A409A860-EAD5-A086-7887-12CBD8ED9A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5972" y="2804145"/>
            <a:ext cx="10768181" cy="2665125"/>
          </a:xfrm>
          <a:prstGeom prst="rect">
            <a:avLst/>
          </a:prstGeom>
        </p:spPr>
      </p:pic>
      <p:sp>
        <p:nvSpPr>
          <p:cNvPr id="19" name="Freeform: Shape 18">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7088" y="6277971"/>
            <a:ext cx="6884912"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13912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805D3-63A8-5D59-00DD-ABC4D6F046CD}"/>
              </a:ext>
            </a:extLst>
          </p:cNvPr>
          <p:cNvSpPr>
            <a:spLocks noGrp="1"/>
          </p:cNvSpPr>
          <p:nvPr>
            <p:ph type="title"/>
          </p:nvPr>
        </p:nvSpPr>
        <p:spPr/>
        <p:txBody>
          <a:bodyPr/>
          <a:lstStyle/>
          <a:p>
            <a:r>
              <a:rPr lang="en-US" dirty="0"/>
              <a:t>SWOT Analysis</a:t>
            </a:r>
          </a:p>
        </p:txBody>
      </p:sp>
      <p:sp>
        <p:nvSpPr>
          <p:cNvPr id="3" name="Content Placeholder 2">
            <a:extLst>
              <a:ext uri="{FF2B5EF4-FFF2-40B4-BE49-F238E27FC236}">
                <a16:creationId xmlns:a16="http://schemas.microsoft.com/office/drawing/2014/main" id="{860956D1-21FD-BB09-F4C4-0D5EBD7AC98C}"/>
              </a:ext>
            </a:extLst>
          </p:cNvPr>
          <p:cNvSpPr>
            <a:spLocks noGrp="1"/>
          </p:cNvSpPr>
          <p:nvPr>
            <p:ph idx="1"/>
          </p:nvPr>
        </p:nvSpPr>
        <p:spPr/>
        <p:txBody>
          <a:bodyPr>
            <a:normAutofit fontScale="62500" lnSpcReduction="20000"/>
          </a:bodyPr>
          <a:lstStyle/>
          <a:p>
            <a:pPr marL="0" indent="0">
              <a:buNone/>
            </a:pPr>
            <a:r>
              <a:rPr lang="en-US" dirty="0"/>
              <a:t>Strengths: </a:t>
            </a:r>
          </a:p>
          <a:p>
            <a:pPr marL="457200" lvl="1" indent="0">
              <a:buNone/>
            </a:pPr>
            <a:r>
              <a:rPr lang="en-US" dirty="0"/>
              <a:t>•	Utilize the ability to create community with gamers by allowing users to upload their own combinations</a:t>
            </a:r>
          </a:p>
          <a:p>
            <a:pPr marL="457200" lvl="1" indent="0">
              <a:buNone/>
            </a:pPr>
            <a:r>
              <a:rPr lang="en-US" dirty="0"/>
              <a:t>•	Centralizes controls for multiple games in a place that is user friendly</a:t>
            </a:r>
          </a:p>
          <a:p>
            <a:pPr marL="457200" lvl="1" indent="0">
              <a:buNone/>
            </a:pPr>
            <a:r>
              <a:rPr lang="en-US" dirty="0"/>
              <a:t>•	Team has background in Web Development</a:t>
            </a:r>
          </a:p>
          <a:p>
            <a:pPr marL="457200" lvl="1" indent="0">
              <a:buNone/>
            </a:pPr>
            <a:r>
              <a:rPr lang="en-US" dirty="0"/>
              <a:t>•	Only selecting a niche group of games (fighting games). So not focused on every game in existence for prototype</a:t>
            </a:r>
          </a:p>
          <a:p>
            <a:pPr marL="0" indent="0">
              <a:buNone/>
            </a:pPr>
            <a:r>
              <a:rPr lang="en-US" dirty="0"/>
              <a:t>Weaknesses:</a:t>
            </a:r>
          </a:p>
          <a:p>
            <a:pPr marL="457200" lvl="1" indent="0">
              <a:buNone/>
            </a:pPr>
            <a:r>
              <a:rPr lang="en-US" dirty="0"/>
              <a:t>•	Not much to work off (no website like it exists)</a:t>
            </a:r>
          </a:p>
          <a:p>
            <a:pPr marL="457200" lvl="1" indent="0">
              <a:buNone/>
            </a:pPr>
            <a:r>
              <a:rPr lang="en-US" dirty="0"/>
              <a:t>•	Competitors are much bigger and have larger audience.</a:t>
            </a:r>
          </a:p>
          <a:p>
            <a:pPr marL="457200" lvl="1" indent="0">
              <a:buNone/>
            </a:pPr>
            <a:r>
              <a:rPr lang="en-US" dirty="0"/>
              <a:t>•	Still In the planning phase as we work on our website</a:t>
            </a:r>
          </a:p>
          <a:p>
            <a:pPr marL="0" indent="0">
              <a:buNone/>
            </a:pPr>
            <a:r>
              <a:rPr lang="en-US" dirty="0"/>
              <a:t>Opportunities:</a:t>
            </a:r>
          </a:p>
          <a:p>
            <a:pPr marL="457200" lvl="1" indent="0">
              <a:buNone/>
            </a:pPr>
            <a:r>
              <a:rPr lang="en-US" dirty="0"/>
              <a:t>•	Few to no websites like it so we have a chance to take over a market.</a:t>
            </a:r>
          </a:p>
          <a:p>
            <a:pPr marL="457200" lvl="1" indent="0">
              <a:buNone/>
            </a:pPr>
            <a:r>
              <a:rPr lang="en-US" dirty="0"/>
              <a:t>•	With more games like the Street Fighter 6, MK1, DBFZ the want to learn combos is growing</a:t>
            </a:r>
          </a:p>
          <a:p>
            <a:pPr marL="0" indent="0">
              <a:buNone/>
            </a:pPr>
            <a:r>
              <a:rPr lang="en-US" dirty="0"/>
              <a:t>Threats:</a:t>
            </a:r>
          </a:p>
          <a:p>
            <a:pPr marL="457200" lvl="1" indent="0">
              <a:buNone/>
            </a:pPr>
            <a:r>
              <a:rPr lang="en-US" dirty="0"/>
              <a:t>•	YouTube is one of the largest platforms on the earth, and also our largest competitor</a:t>
            </a:r>
          </a:p>
          <a:p>
            <a:pPr marL="457200" lvl="1" indent="0">
              <a:buNone/>
            </a:pPr>
            <a:r>
              <a:rPr lang="en-US" dirty="0"/>
              <a:t>•	Built-In game guides</a:t>
            </a:r>
          </a:p>
          <a:p>
            <a:pPr marL="457200" lvl="1" indent="0">
              <a:buNone/>
            </a:pPr>
            <a:r>
              <a:rPr lang="en-US" dirty="0"/>
              <a:t>•	Wikis</a:t>
            </a:r>
          </a:p>
          <a:p>
            <a:pPr marL="457200" lvl="1" indent="0">
              <a:buNone/>
            </a:pPr>
            <a:r>
              <a:rPr lang="en-US" dirty="0"/>
              <a:t>•	IGN</a:t>
            </a:r>
          </a:p>
          <a:p>
            <a:pPr marL="0" indent="0">
              <a:buNone/>
            </a:pPr>
            <a:endParaRPr lang="en-US" dirty="0"/>
          </a:p>
        </p:txBody>
      </p:sp>
    </p:spTree>
    <p:extLst>
      <p:ext uri="{BB962C8B-B14F-4D97-AF65-F5344CB8AC3E}">
        <p14:creationId xmlns:p14="http://schemas.microsoft.com/office/powerpoint/2010/main" val="3709364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descr="A close-up of a blue and green striped surface&#10;&#10;Description automatically generated">
            <a:extLst>
              <a:ext uri="{FF2B5EF4-FFF2-40B4-BE49-F238E27FC236}">
                <a16:creationId xmlns:a16="http://schemas.microsoft.com/office/drawing/2014/main" id="{FC621CE3-EE5E-B6C6-EA1C-686087392BAE}"/>
              </a:ext>
            </a:extLst>
          </p:cNvPr>
          <p:cNvPicPr>
            <a:picLocks noChangeAspect="1"/>
          </p:cNvPicPr>
          <p:nvPr/>
        </p:nvPicPr>
        <p:blipFill rotWithShape="1">
          <a:blip r:embed="rId2">
            <a:duotone>
              <a:schemeClr val="bg2">
                <a:shade val="45000"/>
                <a:satMod val="135000"/>
              </a:schemeClr>
              <a:prstClr val="white"/>
            </a:duotone>
          </a:blip>
          <a:srcRect b="15730"/>
          <a:stretch/>
        </p:blipFill>
        <p:spPr>
          <a:xfrm>
            <a:off x="20" y="10"/>
            <a:ext cx="12191980" cy="6857990"/>
          </a:xfrm>
          <a:prstGeom prst="rect">
            <a:avLst/>
          </a:prstGeom>
        </p:spPr>
      </p:pic>
      <p:sp>
        <p:nvSpPr>
          <p:cNvPr id="16" name="Rectangle 15">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12766D-8939-A94D-D8F9-910F6951517C}"/>
              </a:ext>
            </a:extLst>
          </p:cNvPr>
          <p:cNvSpPr>
            <a:spLocks noGrp="1"/>
          </p:cNvSpPr>
          <p:nvPr>
            <p:ph type="title"/>
          </p:nvPr>
        </p:nvSpPr>
        <p:spPr>
          <a:xfrm>
            <a:off x="838200" y="365125"/>
            <a:ext cx="10515600" cy="1325563"/>
          </a:xfrm>
        </p:spPr>
        <p:txBody>
          <a:bodyPr>
            <a:normAutofit/>
          </a:bodyPr>
          <a:lstStyle/>
          <a:p>
            <a:r>
              <a:rPr lang="en-US"/>
              <a:t>PESTEL Analysis</a:t>
            </a:r>
          </a:p>
        </p:txBody>
      </p:sp>
      <p:graphicFrame>
        <p:nvGraphicFramePr>
          <p:cNvPr id="5" name="Content Placeholder 2">
            <a:extLst>
              <a:ext uri="{FF2B5EF4-FFF2-40B4-BE49-F238E27FC236}">
                <a16:creationId xmlns:a16="http://schemas.microsoft.com/office/drawing/2014/main" id="{9D14A64F-FDA8-D703-A111-5D85C19E56FC}"/>
              </a:ext>
            </a:extLst>
          </p:cNvPr>
          <p:cNvGraphicFramePr>
            <a:graphicFrameLocks noGrp="1"/>
          </p:cNvGraphicFramePr>
          <p:nvPr>
            <p:ph idx="1"/>
            <p:extLst>
              <p:ext uri="{D42A27DB-BD31-4B8C-83A1-F6EECF244321}">
                <p14:modId xmlns:p14="http://schemas.microsoft.com/office/powerpoint/2010/main" val="76006003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222350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F798D-FD9A-9587-1895-90271C44E6C9}"/>
              </a:ext>
            </a:extLst>
          </p:cNvPr>
          <p:cNvSpPr>
            <a:spLocks noGrp="1"/>
          </p:cNvSpPr>
          <p:nvPr>
            <p:ph type="title"/>
          </p:nvPr>
        </p:nvSpPr>
        <p:spPr/>
        <p:txBody>
          <a:bodyPr/>
          <a:lstStyle/>
          <a:p>
            <a:r>
              <a:rPr lang="en-US" dirty="0"/>
              <a:t>User Interface</a:t>
            </a:r>
          </a:p>
        </p:txBody>
      </p:sp>
      <p:pic>
        <p:nvPicPr>
          <p:cNvPr id="1026" name="Picture 2">
            <a:extLst>
              <a:ext uri="{FF2B5EF4-FFF2-40B4-BE49-F238E27FC236}">
                <a16:creationId xmlns:a16="http://schemas.microsoft.com/office/drawing/2014/main" id="{06DF5C2E-0BED-8C00-5395-31B0E81DEC8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50533" y="1825625"/>
            <a:ext cx="909093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06142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AC07F260-EBB0-DEFF-39DC-95CF5B43A80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43467" y="798153"/>
            <a:ext cx="10905066" cy="5261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4135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D77B77A3-E1D4-77D3-A3DD-8BA1BF8630F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43467" y="1466088"/>
            <a:ext cx="10905066" cy="3925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67771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E5DD5081-613A-F9D7-C8CE-3894EDE3631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43467" y="1479720"/>
            <a:ext cx="10905066" cy="3898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540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blue and green background&#10;&#10;Description automatically generated">
            <a:extLst>
              <a:ext uri="{FF2B5EF4-FFF2-40B4-BE49-F238E27FC236}">
                <a16:creationId xmlns:a16="http://schemas.microsoft.com/office/drawing/2014/main" id="{5CB98B88-5146-EA5D-5A57-46CDF6AF3E7A}"/>
              </a:ext>
            </a:extLst>
          </p:cNvPr>
          <p:cNvPicPr>
            <a:picLocks noChangeAspect="1"/>
          </p:cNvPicPr>
          <p:nvPr/>
        </p:nvPicPr>
        <p:blipFill rotWithShape="1">
          <a:blip r:embed="rId2">
            <a:duotone>
              <a:schemeClr val="bg2">
                <a:shade val="45000"/>
                <a:satMod val="135000"/>
              </a:schemeClr>
              <a:prstClr val="white"/>
            </a:duotone>
          </a:blip>
          <a:srcRect t="5481" r="9091" b="17910"/>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94A9A5-4C99-20B8-961F-E40A0E40ADD0}"/>
              </a:ext>
            </a:extLst>
          </p:cNvPr>
          <p:cNvSpPr>
            <a:spLocks noGrp="1"/>
          </p:cNvSpPr>
          <p:nvPr>
            <p:ph type="title"/>
          </p:nvPr>
        </p:nvSpPr>
        <p:spPr>
          <a:xfrm>
            <a:off x="838200" y="365125"/>
            <a:ext cx="10515600" cy="1325563"/>
          </a:xfrm>
        </p:spPr>
        <p:txBody>
          <a:bodyPr>
            <a:normAutofit/>
          </a:bodyPr>
          <a:lstStyle/>
          <a:p>
            <a:r>
              <a:rPr lang="en-US" dirty="0"/>
              <a:t>Golden Pitch Canvas</a:t>
            </a:r>
          </a:p>
        </p:txBody>
      </p:sp>
      <p:graphicFrame>
        <p:nvGraphicFramePr>
          <p:cNvPr id="7" name="Content Placeholder 2">
            <a:extLst>
              <a:ext uri="{FF2B5EF4-FFF2-40B4-BE49-F238E27FC236}">
                <a16:creationId xmlns:a16="http://schemas.microsoft.com/office/drawing/2014/main" id="{F687B9BE-DA44-D258-23A9-3A52D88B8E62}"/>
              </a:ext>
            </a:extLst>
          </p:cNvPr>
          <p:cNvGraphicFramePr>
            <a:graphicFrameLocks noGrp="1"/>
          </p:cNvGraphicFramePr>
          <p:nvPr>
            <p:ph idx="1"/>
            <p:extLst>
              <p:ext uri="{D42A27DB-BD31-4B8C-83A1-F6EECF244321}">
                <p14:modId xmlns:p14="http://schemas.microsoft.com/office/powerpoint/2010/main" val="186926552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5159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erson in a blue sweater&#10;&#10;Description automatically generated">
            <a:extLst>
              <a:ext uri="{FF2B5EF4-FFF2-40B4-BE49-F238E27FC236}">
                <a16:creationId xmlns:a16="http://schemas.microsoft.com/office/drawing/2014/main" id="{4F1E95B0-6427-867B-522D-91A90F2FC8A4}"/>
              </a:ext>
            </a:extLst>
          </p:cNvPr>
          <p:cNvPicPr>
            <a:picLocks noChangeAspect="1"/>
          </p:cNvPicPr>
          <p:nvPr/>
        </p:nvPicPr>
        <p:blipFill>
          <a:blip r:embed="rId2"/>
          <a:stretch>
            <a:fillRect/>
          </a:stretch>
        </p:blipFill>
        <p:spPr>
          <a:xfrm>
            <a:off x="5165725" y="492125"/>
            <a:ext cx="2560638" cy="1716088"/>
          </a:xfrm>
          <a:prstGeom prst="rect">
            <a:avLst/>
          </a:prstGeom>
        </p:spPr>
      </p:pic>
      <p:pic>
        <p:nvPicPr>
          <p:cNvPr id="17" name="Picture 16" descr="A screen shot of a computer&#10;&#10;Description automatically generated">
            <a:extLst>
              <a:ext uri="{FF2B5EF4-FFF2-40B4-BE49-F238E27FC236}">
                <a16:creationId xmlns:a16="http://schemas.microsoft.com/office/drawing/2014/main" id="{2B138136-84F5-F98A-2E2F-FC1D670C8C87}"/>
              </a:ext>
            </a:extLst>
          </p:cNvPr>
          <p:cNvPicPr>
            <a:picLocks noChangeAspect="1"/>
          </p:cNvPicPr>
          <p:nvPr/>
        </p:nvPicPr>
        <p:blipFill>
          <a:blip r:embed="rId3"/>
          <a:stretch>
            <a:fillRect/>
          </a:stretch>
        </p:blipFill>
        <p:spPr>
          <a:xfrm>
            <a:off x="7797800" y="492125"/>
            <a:ext cx="3895725" cy="912813"/>
          </a:xfrm>
          <a:prstGeom prst="rect">
            <a:avLst/>
          </a:prstGeom>
        </p:spPr>
      </p:pic>
      <p:pic>
        <p:nvPicPr>
          <p:cNvPr id="11" name="Picture 10" descr="A black background with white text&#10;&#10;Description automatically generated">
            <a:extLst>
              <a:ext uri="{FF2B5EF4-FFF2-40B4-BE49-F238E27FC236}">
                <a16:creationId xmlns:a16="http://schemas.microsoft.com/office/drawing/2014/main" id="{93116255-2B13-110E-2A34-EC4EABE77C1E}"/>
              </a:ext>
            </a:extLst>
          </p:cNvPr>
          <p:cNvPicPr>
            <a:picLocks noChangeAspect="1"/>
          </p:cNvPicPr>
          <p:nvPr/>
        </p:nvPicPr>
        <p:blipFill>
          <a:blip r:embed="rId4"/>
          <a:stretch>
            <a:fillRect/>
          </a:stretch>
        </p:blipFill>
        <p:spPr>
          <a:xfrm>
            <a:off x="7797800" y="1476375"/>
            <a:ext cx="3895725" cy="731838"/>
          </a:xfrm>
          <a:prstGeom prst="rect">
            <a:avLst/>
          </a:prstGeom>
        </p:spPr>
      </p:pic>
      <p:pic>
        <p:nvPicPr>
          <p:cNvPr id="19" name="Picture 18" descr="A screenshot of a computer program&#10;&#10;Description automatically generated">
            <a:extLst>
              <a:ext uri="{FF2B5EF4-FFF2-40B4-BE49-F238E27FC236}">
                <a16:creationId xmlns:a16="http://schemas.microsoft.com/office/drawing/2014/main" id="{C56E9ED0-0B62-1682-7D78-F788597E6283}"/>
              </a:ext>
            </a:extLst>
          </p:cNvPr>
          <p:cNvPicPr>
            <a:picLocks noChangeAspect="1"/>
          </p:cNvPicPr>
          <p:nvPr/>
        </p:nvPicPr>
        <p:blipFill>
          <a:blip r:embed="rId5"/>
          <a:stretch>
            <a:fillRect/>
          </a:stretch>
        </p:blipFill>
        <p:spPr>
          <a:xfrm>
            <a:off x="5165725" y="2279650"/>
            <a:ext cx="4100513" cy="1408113"/>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6C9F89B9-152A-B6CC-C8D1-90187277BE30}"/>
              </a:ext>
            </a:extLst>
          </p:cNvPr>
          <p:cNvPicPr>
            <a:picLocks noChangeAspect="1"/>
          </p:cNvPicPr>
          <p:nvPr/>
        </p:nvPicPr>
        <p:blipFill>
          <a:blip r:embed="rId6"/>
          <a:stretch>
            <a:fillRect/>
          </a:stretch>
        </p:blipFill>
        <p:spPr>
          <a:xfrm>
            <a:off x="5165725" y="3759200"/>
            <a:ext cx="4100513" cy="2613025"/>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B62D4BE4-B7E7-7C05-1519-E208DEFA53B1}"/>
              </a:ext>
            </a:extLst>
          </p:cNvPr>
          <p:cNvPicPr>
            <a:picLocks noChangeAspect="1"/>
          </p:cNvPicPr>
          <p:nvPr/>
        </p:nvPicPr>
        <p:blipFill>
          <a:blip r:embed="rId7"/>
          <a:stretch>
            <a:fillRect/>
          </a:stretch>
        </p:blipFill>
        <p:spPr>
          <a:xfrm>
            <a:off x="9337675" y="2279650"/>
            <a:ext cx="2355850" cy="4092575"/>
          </a:xfrm>
          <a:prstGeom prst="rect">
            <a:avLst/>
          </a:prstGeom>
        </p:spPr>
      </p:pic>
      <p:sp>
        <p:nvSpPr>
          <p:cNvPr id="2" name="Title 1">
            <a:extLst>
              <a:ext uri="{FF2B5EF4-FFF2-40B4-BE49-F238E27FC236}">
                <a16:creationId xmlns:a16="http://schemas.microsoft.com/office/drawing/2014/main" id="{A0765A7F-64D8-A4C2-9051-B9492A413124}"/>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a:solidFill>
                  <a:srgbClr val="FFFFFF"/>
                </a:solidFill>
                <a:latin typeface="+mj-lt"/>
                <a:ea typeface="+mj-ea"/>
                <a:cs typeface="+mj-cs"/>
              </a:rPr>
              <a:t>Customer Persona – New Gamer</a:t>
            </a:r>
          </a:p>
        </p:txBody>
      </p:sp>
    </p:spTree>
    <p:extLst>
      <p:ext uri="{BB962C8B-B14F-4D97-AF65-F5344CB8AC3E}">
        <p14:creationId xmlns:p14="http://schemas.microsoft.com/office/powerpoint/2010/main" val="200181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B4272-A61B-F707-C6AA-039EED75DFA2}"/>
              </a:ext>
            </a:extLst>
          </p:cNvPr>
          <p:cNvSpPr>
            <a:spLocks noGrp="1"/>
          </p:cNvSpPr>
          <p:nvPr>
            <p:ph type="title"/>
          </p:nvPr>
        </p:nvSpPr>
        <p:spPr/>
        <p:txBody>
          <a:bodyPr/>
          <a:lstStyle/>
          <a:p>
            <a:r>
              <a:rPr lang="en-US" dirty="0"/>
              <a:t>New Gamer - Interviews</a:t>
            </a:r>
          </a:p>
        </p:txBody>
      </p:sp>
      <p:sp>
        <p:nvSpPr>
          <p:cNvPr id="3" name="Content Placeholder 2">
            <a:extLst>
              <a:ext uri="{FF2B5EF4-FFF2-40B4-BE49-F238E27FC236}">
                <a16:creationId xmlns:a16="http://schemas.microsoft.com/office/drawing/2014/main" id="{DF16CB16-4D88-DFEC-F9AA-9BC0D8D3030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58686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765A7F-64D8-A4C2-9051-B9492A413124}"/>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dirty="0">
                <a:solidFill>
                  <a:srgbClr val="FFFFFF"/>
                </a:solidFill>
                <a:latin typeface="+mj-lt"/>
                <a:ea typeface="+mj-ea"/>
                <a:cs typeface="+mj-cs"/>
              </a:rPr>
              <a:t>Customer Persona – Casual Gamer</a:t>
            </a:r>
          </a:p>
        </p:txBody>
      </p:sp>
      <p:pic>
        <p:nvPicPr>
          <p:cNvPr id="3" name="Picture 2" descr="A black screen with white text&#10;&#10;Description automatically generated">
            <a:extLst>
              <a:ext uri="{FF2B5EF4-FFF2-40B4-BE49-F238E27FC236}">
                <a16:creationId xmlns:a16="http://schemas.microsoft.com/office/drawing/2014/main" id="{044E8722-B713-9C34-737C-411BFB2A4EEB}"/>
              </a:ext>
            </a:extLst>
          </p:cNvPr>
          <p:cNvPicPr>
            <a:picLocks noChangeAspect="1"/>
          </p:cNvPicPr>
          <p:nvPr/>
        </p:nvPicPr>
        <p:blipFill>
          <a:blip r:embed="rId2"/>
          <a:stretch>
            <a:fillRect/>
          </a:stretch>
        </p:blipFill>
        <p:spPr>
          <a:xfrm>
            <a:off x="4929082" y="606587"/>
            <a:ext cx="7003031" cy="991138"/>
          </a:xfrm>
          <a:prstGeom prst="rect">
            <a:avLst/>
          </a:prstGeom>
        </p:spPr>
      </p:pic>
      <p:pic>
        <p:nvPicPr>
          <p:cNvPr id="4" name="Picture 3" descr="A person wearing headphones&#10;&#10;Description automatically generated">
            <a:extLst>
              <a:ext uri="{FF2B5EF4-FFF2-40B4-BE49-F238E27FC236}">
                <a16:creationId xmlns:a16="http://schemas.microsoft.com/office/drawing/2014/main" id="{4DA886BF-D7D1-AA23-47A8-0BAD59F6DFDC}"/>
              </a:ext>
            </a:extLst>
          </p:cNvPr>
          <p:cNvPicPr>
            <a:picLocks noChangeAspect="1"/>
          </p:cNvPicPr>
          <p:nvPr/>
        </p:nvPicPr>
        <p:blipFill>
          <a:blip r:embed="rId3"/>
          <a:stretch>
            <a:fillRect/>
          </a:stretch>
        </p:blipFill>
        <p:spPr>
          <a:xfrm>
            <a:off x="4929082" y="1747328"/>
            <a:ext cx="2045831" cy="1370949"/>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5E038FE5-DF46-351F-E20B-6ED84FB2FC6A}"/>
              </a:ext>
            </a:extLst>
          </p:cNvPr>
          <p:cNvPicPr>
            <a:picLocks noChangeAspect="1"/>
          </p:cNvPicPr>
          <p:nvPr/>
        </p:nvPicPr>
        <p:blipFill>
          <a:blip r:embed="rId4"/>
          <a:stretch>
            <a:fillRect/>
          </a:stretch>
        </p:blipFill>
        <p:spPr>
          <a:xfrm>
            <a:off x="4929083" y="3273104"/>
            <a:ext cx="2045830" cy="1613058"/>
          </a:xfrm>
          <a:prstGeom prst="rect">
            <a:avLst/>
          </a:prstGeom>
        </p:spPr>
      </p:pic>
      <p:pic>
        <p:nvPicPr>
          <p:cNvPr id="6" name="Picture 5" descr="A black background with white text&#10;&#10;Description automatically generated">
            <a:extLst>
              <a:ext uri="{FF2B5EF4-FFF2-40B4-BE49-F238E27FC236}">
                <a16:creationId xmlns:a16="http://schemas.microsoft.com/office/drawing/2014/main" id="{6F8F8340-3241-DF62-E43B-5C72456412A0}"/>
              </a:ext>
            </a:extLst>
          </p:cNvPr>
          <p:cNvPicPr>
            <a:picLocks noChangeAspect="1"/>
          </p:cNvPicPr>
          <p:nvPr/>
        </p:nvPicPr>
        <p:blipFill>
          <a:blip r:embed="rId5"/>
          <a:stretch>
            <a:fillRect/>
          </a:stretch>
        </p:blipFill>
        <p:spPr>
          <a:xfrm>
            <a:off x="4929083" y="4929908"/>
            <a:ext cx="2045828" cy="407048"/>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836E4230-3560-225D-0E9D-0B8092D989C8}"/>
              </a:ext>
            </a:extLst>
          </p:cNvPr>
          <p:cNvPicPr>
            <a:picLocks noChangeAspect="1"/>
          </p:cNvPicPr>
          <p:nvPr/>
        </p:nvPicPr>
        <p:blipFill>
          <a:blip r:embed="rId6"/>
          <a:stretch>
            <a:fillRect/>
          </a:stretch>
        </p:blipFill>
        <p:spPr>
          <a:xfrm>
            <a:off x="4929083" y="5440099"/>
            <a:ext cx="2045828" cy="635538"/>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A83B26A6-90A1-9BAC-0D0E-F26CD6790257}"/>
              </a:ext>
            </a:extLst>
          </p:cNvPr>
          <p:cNvPicPr>
            <a:picLocks noChangeAspect="1"/>
          </p:cNvPicPr>
          <p:nvPr/>
        </p:nvPicPr>
        <p:blipFill>
          <a:blip r:embed="rId7"/>
          <a:stretch>
            <a:fillRect/>
          </a:stretch>
        </p:blipFill>
        <p:spPr>
          <a:xfrm>
            <a:off x="7111578" y="1747327"/>
            <a:ext cx="4820535" cy="4328309"/>
          </a:xfrm>
          <a:prstGeom prst="rect">
            <a:avLst/>
          </a:prstGeom>
        </p:spPr>
      </p:pic>
    </p:spTree>
    <p:extLst>
      <p:ext uri="{BB962C8B-B14F-4D97-AF65-F5344CB8AC3E}">
        <p14:creationId xmlns:p14="http://schemas.microsoft.com/office/powerpoint/2010/main" val="4263138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C3D72-0E6C-3F5E-D671-590D2F88F8E9}"/>
              </a:ext>
            </a:extLst>
          </p:cNvPr>
          <p:cNvSpPr>
            <a:spLocks noGrp="1"/>
          </p:cNvSpPr>
          <p:nvPr>
            <p:ph type="title"/>
          </p:nvPr>
        </p:nvSpPr>
        <p:spPr/>
        <p:txBody>
          <a:bodyPr/>
          <a:lstStyle/>
          <a:p>
            <a:r>
              <a:rPr lang="en-US" dirty="0"/>
              <a:t>Casual Gamer - Interviews</a:t>
            </a:r>
          </a:p>
        </p:txBody>
      </p:sp>
      <p:sp>
        <p:nvSpPr>
          <p:cNvPr id="3" name="Content Placeholder 2">
            <a:extLst>
              <a:ext uri="{FF2B5EF4-FFF2-40B4-BE49-F238E27FC236}">
                <a16:creationId xmlns:a16="http://schemas.microsoft.com/office/drawing/2014/main" id="{11715789-59E7-936B-49C8-B3D4206750A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997512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765A7F-64D8-A4C2-9051-B9492A413124}"/>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dirty="0">
                <a:solidFill>
                  <a:srgbClr val="FFFFFF"/>
                </a:solidFill>
                <a:latin typeface="+mj-lt"/>
                <a:ea typeface="+mj-ea"/>
                <a:cs typeface="+mj-cs"/>
              </a:rPr>
              <a:t>Customer Persona – Pro Gamer</a:t>
            </a:r>
          </a:p>
        </p:txBody>
      </p:sp>
      <p:pic>
        <p:nvPicPr>
          <p:cNvPr id="9" name="Picture 8" descr="A person holding a video game controller&#10;&#10;Description automatically generated">
            <a:extLst>
              <a:ext uri="{FF2B5EF4-FFF2-40B4-BE49-F238E27FC236}">
                <a16:creationId xmlns:a16="http://schemas.microsoft.com/office/drawing/2014/main" id="{AB2FB245-90AE-A2C4-2D1C-379D7D3E5381}"/>
              </a:ext>
            </a:extLst>
          </p:cNvPr>
          <p:cNvPicPr>
            <a:picLocks noChangeAspect="1"/>
          </p:cNvPicPr>
          <p:nvPr/>
        </p:nvPicPr>
        <p:blipFill>
          <a:blip r:embed="rId2"/>
          <a:stretch>
            <a:fillRect/>
          </a:stretch>
        </p:blipFill>
        <p:spPr>
          <a:xfrm>
            <a:off x="4801271" y="751483"/>
            <a:ext cx="3409881" cy="2396767"/>
          </a:xfrm>
          <a:prstGeom prst="rect">
            <a:avLst/>
          </a:prstGeom>
        </p:spPr>
      </p:pic>
      <p:pic>
        <p:nvPicPr>
          <p:cNvPr id="10" name="Picture 9" descr="A black background with white text&#10;&#10;Description automatically generated">
            <a:extLst>
              <a:ext uri="{FF2B5EF4-FFF2-40B4-BE49-F238E27FC236}">
                <a16:creationId xmlns:a16="http://schemas.microsoft.com/office/drawing/2014/main" id="{39738493-0722-BBC5-A0E8-89FB58A54CA2}"/>
              </a:ext>
            </a:extLst>
          </p:cNvPr>
          <p:cNvPicPr>
            <a:picLocks noChangeAspect="1"/>
          </p:cNvPicPr>
          <p:nvPr/>
        </p:nvPicPr>
        <p:blipFill>
          <a:blip r:embed="rId3"/>
          <a:stretch>
            <a:fillRect/>
          </a:stretch>
        </p:blipFill>
        <p:spPr>
          <a:xfrm>
            <a:off x="4801271" y="3251795"/>
            <a:ext cx="3409881" cy="478415"/>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BC08BBB2-96A0-09F0-AB4B-32F93FE728A9}"/>
              </a:ext>
            </a:extLst>
          </p:cNvPr>
          <p:cNvPicPr>
            <a:picLocks noChangeAspect="1"/>
          </p:cNvPicPr>
          <p:nvPr/>
        </p:nvPicPr>
        <p:blipFill>
          <a:blip r:embed="rId4"/>
          <a:stretch>
            <a:fillRect/>
          </a:stretch>
        </p:blipFill>
        <p:spPr>
          <a:xfrm>
            <a:off x="4801271" y="3807421"/>
            <a:ext cx="3409881" cy="2448360"/>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06F2352C-5913-35AA-3906-F96D6DB8A3FE}"/>
              </a:ext>
            </a:extLst>
          </p:cNvPr>
          <p:cNvPicPr>
            <a:picLocks noChangeAspect="1"/>
          </p:cNvPicPr>
          <p:nvPr/>
        </p:nvPicPr>
        <p:blipFill>
          <a:blip r:embed="rId5"/>
          <a:stretch>
            <a:fillRect/>
          </a:stretch>
        </p:blipFill>
        <p:spPr>
          <a:xfrm>
            <a:off x="8331871" y="751484"/>
            <a:ext cx="3758529" cy="351150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10951F87-263D-B671-257F-B189A992AAD3}"/>
              </a:ext>
            </a:extLst>
          </p:cNvPr>
          <p:cNvPicPr>
            <a:picLocks noChangeAspect="1"/>
          </p:cNvPicPr>
          <p:nvPr/>
        </p:nvPicPr>
        <p:blipFill>
          <a:blip r:embed="rId6"/>
          <a:stretch>
            <a:fillRect/>
          </a:stretch>
        </p:blipFill>
        <p:spPr>
          <a:xfrm>
            <a:off x="8331871" y="4385270"/>
            <a:ext cx="3758529" cy="656648"/>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814C6B6E-49AB-AA04-FC84-7BE7F4BBBD1E}"/>
              </a:ext>
            </a:extLst>
          </p:cNvPr>
          <p:cNvPicPr>
            <a:picLocks noChangeAspect="1"/>
          </p:cNvPicPr>
          <p:nvPr/>
        </p:nvPicPr>
        <p:blipFill>
          <a:blip r:embed="rId7"/>
          <a:stretch>
            <a:fillRect/>
          </a:stretch>
        </p:blipFill>
        <p:spPr>
          <a:xfrm>
            <a:off x="8331871" y="5117108"/>
            <a:ext cx="3758529" cy="1158515"/>
          </a:xfrm>
          <a:prstGeom prst="rect">
            <a:avLst/>
          </a:prstGeom>
        </p:spPr>
      </p:pic>
    </p:spTree>
    <p:extLst>
      <p:ext uri="{BB962C8B-B14F-4D97-AF65-F5344CB8AC3E}">
        <p14:creationId xmlns:p14="http://schemas.microsoft.com/office/powerpoint/2010/main" val="1368079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etal tic-tac-toe game pieces">
            <a:extLst>
              <a:ext uri="{FF2B5EF4-FFF2-40B4-BE49-F238E27FC236}">
                <a16:creationId xmlns:a16="http://schemas.microsoft.com/office/drawing/2014/main" id="{7F7E2E6E-ABCF-9FE2-3331-3D7D671B1730}"/>
              </a:ext>
            </a:extLst>
          </p:cNvPr>
          <p:cNvPicPr>
            <a:picLocks noChangeAspect="1"/>
          </p:cNvPicPr>
          <p:nvPr/>
        </p:nvPicPr>
        <p:blipFill rotWithShape="1">
          <a:blip r:embed="rId2">
            <a:duotone>
              <a:schemeClr val="bg2">
                <a:shade val="45000"/>
                <a:satMod val="135000"/>
              </a:schemeClr>
              <a:prstClr val="white"/>
            </a:duotone>
          </a:blip>
          <a:srcRect t="23157" b="1843"/>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345227-6B46-112D-EB3B-34F8576F4C1D}"/>
              </a:ext>
            </a:extLst>
          </p:cNvPr>
          <p:cNvSpPr>
            <a:spLocks noGrp="1"/>
          </p:cNvSpPr>
          <p:nvPr>
            <p:ph type="title"/>
          </p:nvPr>
        </p:nvSpPr>
        <p:spPr>
          <a:xfrm>
            <a:off x="838200" y="365125"/>
            <a:ext cx="10515600" cy="1325563"/>
          </a:xfrm>
        </p:spPr>
        <p:txBody>
          <a:bodyPr>
            <a:normAutofit/>
          </a:bodyPr>
          <a:lstStyle/>
          <a:p>
            <a:r>
              <a:rPr lang="en-US" dirty="0"/>
              <a:t>Pro Gamer - Interviews</a:t>
            </a:r>
          </a:p>
        </p:txBody>
      </p:sp>
      <p:sp>
        <p:nvSpPr>
          <p:cNvPr id="3" name="Content Placeholder 2">
            <a:extLst>
              <a:ext uri="{FF2B5EF4-FFF2-40B4-BE49-F238E27FC236}">
                <a16:creationId xmlns:a16="http://schemas.microsoft.com/office/drawing/2014/main" id="{14CE7688-A4C4-87C3-910D-4F25F5FB454C}"/>
              </a:ext>
            </a:extLst>
          </p:cNvPr>
          <p:cNvSpPr>
            <a:spLocks noGrp="1"/>
          </p:cNvSpPr>
          <p:nvPr>
            <p:ph idx="1"/>
          </p:nvPr>
        </p:nvSpPr>
        <p:spPr>
          <a:xfrm>
            <a:off x="838200" y="1825625"/>
            <a:ext cx="10515600" cy="4351338"/>
          </a:xfrm>
        </p:spPr>
        <p:txBody>
          <a:bodyPr>
            <a:normAutofit/>
          </a:bodyPr>
          <a:lstStyle/>
          <a:p>
            <a:pPr marL="0" indent="0">
              <a:buNone/>
            </a:pPr>
            <a:r>
              <a:rPr lang="en-US" sz="2000" dirty="0"/>
              <a:t>1. Alec</a:t>
            </a:r>
          </a:p>
          <a:p>
            <a:pPr marL="0" indent="0">
              <a:buNone/>
            </a:pPr>
            <a:r>
              <a:rPr lang="en-US" sz="2000" dirty="0"/>
              <a:t>a. Alec stated he enjoys playing competitively, and always enjoys playing with friends that might be of lower level than him. He also like teaching people the things he knows about the games he plays</a:t>
            </a:r>
          </a:p>
          <a:p>
            <a:pPr marL="0" indent="0">
              <a:buNone/>
            </a:pPr>
            <a:r>
              <a:rPr lang="en-US" sz="2000" dirty="0"/>
              <a:t>2. Grayson</a:t>
            </a:r>
          </a:p>
          <a:p>
            <a:pPr marL="0" indent="0">
              <a:buNone/>
            </a:pPr>
            <a:r>
              <a:rPr lang="en-US" sz="2000" dirty="0"/>
              <a:t>a. Grayson stated he enjoys playing competitively, and he also mainly plays fighting games. He stated he gives plenty of advice on how combo strings work in fighting games and how to pull them off. Grayson also said he’s collaborated on a scrapped YouTube video that guided new Street Fighter 6 players on how to use multiple characters.</a:t>
            </a:r>
          </a:p>
          <a:p>
            <a:pPr marL="0" indent="0">
              <a:buNone/>
            </a:pPr>
            <a:r>
              <a:rPr lang="en-US" sz="2000" dirty="0"/>
              <a:t>3. Mary</a:t>
            </a:r>
          </a:p>
          <a:p>
            <a:pPr marL="0" indent="0">
              <a:buNone/>
            </a:pPr>
            <a:r>
              <a:rPr lang="en-US" sz="2000" dirty="0"/>
              <a:t>a. Mary plays Smash Ultimate competitively. She stated she doesn’t usually play with other people or guide them, however, she said she has lots of experience that she would want to share. She also is looking to improve in the game, stating the best place to learn is YouTube. </a:t>
            </a:r>
          </a:p>
          <a:p>
            <a:pPr marL="0" indent="0">
              <a:buNone/>
            </a:pPr>
            <a:endParaRPr lang="en-US" sz="2000" dirty="0"/>
          </a:p>
        </p:txBody>
      </p:sp>
    </p:spTree>
    <p:extLst>
      <p:ext uri="{BB962C8B-B14F-4D97-AF65-F5344CB8AC3E}">
        <p14:creationId xmlns:p14="http://schemas.microsoft.com/office/powerpoint/2010/main" val="16011585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64</TotalTime>
  <Words>1331</Words>
  <Application>Microsoft Office PowerPoint</Application>
  <PresentationFormat>Widescreen</PresentationFormat>
  <Paragraphs>188</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The Game Site</vt:lpstr>
      <vt:lpstr>Revised Idea</vt:lpstr>
      <vt:lpstr>Golden Pitch Canvas</vt:lpstr>
      <vt:lpstr>Customer Persona – New Gamer</vt:lpstr>
      <vt:lpstr>New Gamer - Interviews</vt:lpstr>
      <vt:lpstr>Customer Persona – Casual Gamer</vt:lpstr>
      <vt:lpstr>Casual Gamer - Interviews</vt:lpstr>
      <vt:lpstr>Customer Persona – Pro Gamer</vt:lpstr>
      <vt:lpstr>Pro Gamer - Interviews</vt:lpstr>
      <vt:lpstr>PowerPoint Presentation</vt:lpstr>
      <vt:lpstr>PowerPoint Presentation</vt:lpstr>
      <vt:lpstr>PowerPoint Presentation</vt:lpstr>
      <vt:lpstr>The Business Model Canvas – New Gamer</vt:lpstr>
      <vt:lpstr>The Business Model Canvas – Casual Gamer</vt:lpstr>
      <vt:lpstr>The Business Model Canvas – Pro Gamer</vt:lpstr>
      <vt:lpstr>Competitor analysis - IGN</vt:lpstr>
      <vt:lpstr>PowerPoint Presentation</vt:lpstr>
      <vt:lpstr>Competitor analysis - KOTAKU</vt:lpstr>
      <vt:lpstr>PowerPoint Presentation</vt:lpstr>
      <vt:lpstr>Competitor analysis - YouTube</vt:lpstr>
      <vt:lpstr>PowerPoint Presentation</vt:lpstr>
      <vt:lpstr>Impact VS Effort Feature Map</vt:lpstr>
      <vt:lpstr>Feature List Timeline</vt:lpstr>
      <vt:lpstr>SWOT Analysis</vt:lpstr>
      <vt:lpstr>PESTEL Analysis</vt:lpstr>
      <vt:lpstr>User Interface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Brandon Cooper</cp:lastModifiedBy>
  <cp:revision>228</cp:revision>
  <dcterms:created xsi:type="dcterms:W3CDTF">2023-10-12T20:18:47Z</dcterms:created>
  <dcterms:modified xsi:type="dcterms:W3CDTF">2023-10-14T19:39:05Z</dcterms:modified>
</cp:coreProperties>
</file>

<file path=docProps/thumbnail.jpeg>
</file>